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8" r:id="rId2"/>
    <p:sldId id="256" r:id="rId3"/>
    <p:sldId id="257" r:id="rId4"/>
    <p:sldId id="259" r:id="rId5"/>
    <p:sldId id="260" r:id="rId6"/>
    <p:sldId id="262" r:id="rId7"/>
    <p:sldId id="261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02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85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3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29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69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6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40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36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86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04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78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8176B1D-E03E-4CAA-89CE-B74ED9F81EE3}" type="datetimeFigureOut">
              <a:rPr lang="ru-RU" smtClean="0"/>
              <a:t>04.01.2025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D0CE705-5098-4472-8179-3FC0482A257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81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urst.com.ua/pro_fahovu_peredvyshu_osvitu/st-5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⋗ Вафельна картинка Прапор України 2 купити в Україні ➛ CakeShop.com.ua">
            <a:extLst>
              <a:ext uri="{FF2B5EF4-FFF2-40B4-BE49-F238E27FC236}">
                <a16:creationId xmlns:a16="http://schemas.microsoft.com/office/drawing/2014/main" id="{B53E4E67-83E2-416C-A4E7-2547B8430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395288"/>
            <a:ext cx="11239500" cy="587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DADB3E4-D377-4516-9A20-0DE424AEECBF}"/>
              </a:ext>
            </a:extLst>
          </p:cNvPr>
          <p:cNvSpPr txBox="1"/>
          <p:nvPr/>
        </p:nvSpPr>
        <p:spPr>
          <a:xfrm>
            <a:off x="3762375" y="914400"/>
            <a:ext cx="75819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Arial Black" panose="020B0A04020102020204" pitchFamily="34" charset="0"/>
              </a:rPr>
              <a:t>ПРАВА ТА ОБОВ’ЯЗКИ УЧАСНИКІВ ОСВІТНЬОГО ПРОЦЕСУ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996619-7204-41A0-BEFD-7A7225F5FA4E}"/>
              </a:ext>
            </a:extLst>
          </p:cNvPr>
          <p:cNvSpPr txBox="1"/>
          <p:nvPr/>
        </p:nvSpPr>
        <p:spPr>
          <a:xfrm>
            <a:off x="542925" y="4200524"/>
            <a:ext cx="1109662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/>
              <a:t>Стаття</a:t>
            </a:r>
            <a:r>
              <a:rPr lang="ru-RU" sz="2800" b="1" dirty="0"/>
              <a:t> 54 Закону </a:t>
            </a:r>
            <a:r>
              <a:rPr lang="ru-RU" sz="2800" b="1" dirty="0" err="1"/>
              <a:t>України</a:t>
            </a:r>
            <a:r>
              <a:rPr lang="ru-RU" sz="2800" b="1" dirty="0"/>
              <a:t> Про </a:t>
            </a:r>
            <a:r>
              <a:rPr lang="ru-RU" sz="2800" b="1" dirty="0" err="1"/>
              <a:t>фахову</a:t>
            </a:r>
            <a:r>
              <a:rPr lang="ru-RU" sz="2800" b="1" dirty="0"/>
              <a:t> передвищу </a:t>
            </a:r>
            <a:r>
              <a:rPr lang="ru-RU" sz="2800" b="1" dirty="0" err="1"/>
              <a:t>освіту</a:t>
            </a:r>
            <a:r>
              <a:rPr lang="ru-RU" sz="2800" b="1" dirty="0"/>
              <a:t>. </a:t>
            </a:r>
          </a:p>
          <a:p>
            <a:pPr algn="ctr"/>
            <a:r>
              <a:rPr lang="ru-RU" sz="2400" b="1" dirty="0"/>
              <a:t>Права </a:t>
            </a:r>
            <a:r>
              <a:rPr lang="ru-RU" sz="2400" b="1" dirty="0" err="1"/>
              <a:t>осіб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здобувають</a:t>
            </a:r>
            <a:r>
              <a:rPr lang="ru-RU" sz="2400" b="1" dirty="0"/>
              <a:t> </a:t>
            </a:r>
            <a:r>
              <a:rPr lang="ru-RU" sz="2400" b="1" dirty="0" err="1"/>
              <a:t>освіту</a:t>
            </a:r>
            <a:r>
              <a:rPr lang="ru-RU" sz="2400" b="1" dirty="0"/>
              <a:t> в закладах </a:t>
            </a:r>
            <a:r>
              <a:rPr lang="ru-RU" sz="2400" b="1" dirty="0" err="1"/>
              <a:t>фахової</a:t>
            </a:r>
            <a:r>
              <a:rPr lang="ru-RU" sz="2400" b="1" dirty="0"/>
              <a:t> передвищої </a:t>
            </a:r>
            <a:r>
              <a:rPr lang="ru-RU" sz="2400" b="1" dirty="0" err="1"/>
              <a:t>освіти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5341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BA2E81-A571-47CC-BB8E-518A93BE14E2}"/>
              </a:ext>
            </a:extLst>
          </p:cNvPr>
          <p:cNvSpPr txBox="1"/>
          <p:nvPr/>
        </p:nvSpPr>
        <p:spPr>
          <a:xfrm>
            <a:off x="304800" y="266699"/>
            <a:ext cx="11601450" cy="3767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невійськових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радою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межах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невійськових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невійськових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денною та дуальною формами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7251DA-AD30-4A3C-9E58-8FD0A043DCE0}"/>
              </a:ext>
            </a:extLst>
          </p:cNvPr>
          <p:cNvSpPr txBox="1"/>
          <p:nvPr/>
        </p:nvSpPr>
        <p:spPr>
          <a:xfrm>
            <a:off x="285750" y="4033718"/>
            <a:ext cx="1153477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заходах,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реалізацією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забороняється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установчими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документами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4F6911F-566A-40AC-A342-9EE298ED3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1526" y="3816279"/>
            <a:ext cx="3495674" cy="230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04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8EA2A0-8AD9-4591-9BB4-9197ED8A4131}"/>
              </a:ext>
            </a:extLst>
          </p:cNvPr>
          <p:cNvSpPr txBox="1"/>
          <p:nvPr/>
        </p:nvSpPr>
        <p:spPr>
          <a:xfrm>
            <a:off x="447675" y="222588"/>
            <a:ext cx="115252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невійськових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4C249C-2152-4217-95A4-FC01A7DF0A19}"/>
              </a:ext>
            </a:extLst>
          </p:cNvPr>
          <p:cNvSpPr txBox="1"/>
          <p:nvPr/>
        </p:nvSpPr>
        <p:spPr>
          <a:xfrm>
            <a:off x="447674" y="2031564"/>
            <a:ext cx="1143952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курсанти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невійськових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квитка,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зразок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науки. 10.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Курсанти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54 ЗУ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№2745-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06.06.2019,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02.10.2021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B47137-330A-4C48-852B-D0B923AE4639}"/>
              </a:ext>
            </a:extLst>
          </p:cNvPr>
          <p:cNvSpPr txBox="1"/>
          <p:nvPr/>
        </p:nvSpPr>
        <p:spPr>
          <a:xfrm>
            <a:off x="600075" y="5237620"/>
            <a:ext cx="7105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Детальніше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ru-RU" dirty="0">
                <a:solidFill>
                  <a:srgbClr val="F59E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https://urst.com.ua/pro_fahovu_peredvyshu_osvitu/st-54</a:t>
            </a:r>
            <a:r>
              <a:rPr lang="ru-RU" dirty="0"/>
              <a:t>                            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1406C7-7D11-413C-A8B0-C5E3E26D9CC7}"/>
              </a:ext>
            </a:extLst>
          </p:cNvPr>
          <p:cNvSpPr txBox="1"/>
          <p:nvPr/>
        </p:nvSpPr>
        <p:spPr>
          <a:xfrm>
            <a:off x="2171700" y="488108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AF690B3-F015-4AFC-AB21-2E05B6022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3850" y="4709220"/>
            <a:ext cx="321945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76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A795A9F-A48E-4D5D-8A71-1942AFA0A9E0}"/>
              </a:ext>
            </a:extLst>
          </p:cNvPr>
          <p:cNvSpPr txBox="1"/>
          <p:nvPr/>
        </p:nvSpPr>
        <p:spPr>
          <a:xfrm>
            <a:off x="352425" y="304800"/>
            <a:ext cx="1149667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1.Особи,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навчаються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закладах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нешкідливі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позанавчальний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фондами,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спортивною базами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доступ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форматах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потребами);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гуртожитком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 строк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порядку,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10" name="Picture 4" descr="Права та обов'язки студента – Івано-Франківський фаховий коледж">
            <a:extLst>
              <a:ext uri="{FF2B5EF4-FFF2-40B4-BE49-F238E27FC236}">
                <a16:creationId xmlns:a16="http://schemas.microsoft.com/office/drawing/2014/main" id="{62CFC496-6611-46CA-890F-BE7579F7B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8287" y="96202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883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6F3EA6-3523-42E6-B8BE-D7B46FB486C1}"/>
              </a:ext>
            </a:extLst>
          </p:cNvPr>
          <p:cNvSpPr txBox="1"/>
          <p:nvPr/>
        </p:nvSpPr>
        <p:spPr>
          <a:xfrm>
            <a:off x="352425" y="247650"/>
            <a:ext cx="11125200" cy="6361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культурно-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спортивною,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оздоровчою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порядку,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свободу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оздоровчої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просвітницької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науковотехнічної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11) участь у заходах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 кордоном,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участь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 участь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та/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бюджету; </a:t>
            </a:r>
          </a:p>
        </p:txBody>
      </p:sp>
    </p:spTree>
    <p:extLst>
      <p:ext uri="{BB962C8B-B14F-4D97-AF65-F5344CB8AC3E}">
        <p14:creationId xmlns:p14="http://schemas.microsoft.com/office/powerpoint/2010/main" val="3031049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5E26ED4-26D1-44C6-8D7E-69825B96E65C}"/>
              </a:ext>
            </a:extLst>
          </p:cNvPr>
          <p:cNvSpPr txBox="1"/>
          <p:nvPr/>
        </p:nvSpPr>
        <p:spPr>
          <a:xfrm>
            <a:off x="361951" y="403205"/>
            <a:ext cx="112204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15) участь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дозвілля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Права і обов`язки • СЗШ №49 м. Львова">
            <a:extLst>
              <a:ext uri="{FF2B5EF4-FFF2-40B4-BE49-F238E27FC236}">
                <a16:creationId xmlns:a16="http://schemas.microsoft.com/office/drawing/2014/main" id="{1FC74097-7B40-400E-8628-A55FE684B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3571875"/>
            <a:ext cx="3048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3CC04A-77A9-4626-85B0-724DD04EE6DF}"/>
              </a:ext>
            </a:extLst>
          </p:cNvPr>
          <p:cNvSpPr txBox="1"/>
          <p:nvPr/>
        </p:nvSpPr>
        <p:spPr>
          <a:xfrm>
            <a:off x="295276" y="1133476"/>
            <a:ext cx="11668124" cy="5391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плати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17) участь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межах,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планом,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ЄКТС,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освітньопрофесійної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обирати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погодженням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згодою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(у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кошти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погодженням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79552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918153-24CF-4340-AD25-BD0E975C2164}"/>
              </a:ext>
            </a:extLst>
          </p:cNvPr>
          <p:cNvSpPr txBox="1"/>
          <p:nvPr/>
        </p:nvSpPr>
        <p:spPr>
          <a:xfrm>
            <a:off x="257176" y="266699"/>
            <a:ext cx="1149667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порядку,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призовом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мобілізації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призовом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резервістів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A9C0E3-438C-40B1-B6D9-E8E10E16441C}"/>
              </a:ext>
            </a:extLst>
          </p:cNvPr>
          <p:cNvSpPr txBox="1"/>
          <p:nvPr/>
        </p:nvSpPr>
        <p:spPr>
          <a:xfrm>
            <a:off x="257176" y="2811005"/>
            <a:ext cx="1167764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зарахування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страхового стажу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Закону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загальнообов’язкове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пенсійне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денною формою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закладах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відпустку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перерву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поновлення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порядку,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науки;</a:t>
            </a:r>
          </a:p>
        </p:txBody>
      </p:sp>
      <p:pic>
        <p:nvPicPr>
          <p:cNvPr id="3074" name="Picture 2" descr="DCE: Права та обов'язки | Інформатика - ДистОсвіта">
            <a:extLst>
              <a:ext uri="{FF2B5EF4-FFF2-40B4-BE49-F238E27FC236}">
                <a16:creationId xmlns:a16="http://schemas.microsoft.com/office/drawing/2014/main" id="{15EB7D44-0431-47C2-BF01-AE8EFD958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1" y="4181475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8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1A797B-6A99-4A86-88BD-49C2FF19C72C}"/>
              </a:ext>
            </a:extLst>
          </p:cNvPr>
          <p:cNvSpPr txBox="1"/>
          <p:nvPr/>
        </p:nvSpPr>
        <p:spPr>
          <a:xfrm>
            <a:off x="371475" y="201275"/>
            <a:ext cx="1156334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успіхи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мистецькі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приниження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будь-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дискримінації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будь-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пропаганди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агітації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закладах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оплату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канікулярну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відпустку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вісім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тижнів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дуальною формою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– перерву в теоретичному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вісім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тижнів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C500C5-194C-46D8-8409-8FE796A6FE68}"/>
              </a:ext>
            </a:extLst>
          </p:cNvPr>
          <p:cNvSpPr txBox="1"/>
          <p:nvPr/>
        </p:nvSpPr>
        <p:spPr>
          <a:xfrm>
            <a:off x="352425" y="4552950"/>
            <a:ext cx="114681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пільгових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порядку,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pic>
        <p:nvPicPr>
          <p:cNvPr id="1030" name="Picture 6" descr="Мова освітнього процесу">
            <a:extLst>
              <a:ext uri="{FF2B5EF4-FFF2-40B4-BE49-F238E27FC236}">
                <a16:creationId xmlns:a16="http://schemas.microsoft.com/office/drawing/2014/main" id="{15253D17-E0B8-4398-B9CA-2E0309B35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050" y="5286375"/>
            <a:ext cx="2771773" cy="137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632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EB59FD-D2D7-4786-87CD-1CD4ABDDC63B}"/>
              </a:ext>
            </a:extLst>
          </p:cNvPr>
          <p:cNvSpPr txBox="1"/>
          <p:nvPr/>
        </p:nvSpPr>
        <p:spPr>
          <a:xfrm>
            <a:off x="361950" y="219075"/>
            <a:ext cx="1159192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навчально-реабілітаційний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медико-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вразливих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верств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33)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оплачувану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відпустку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пільги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поєднують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19223-383E-49DC-A16D-084F456BB6B9}"/>
              </a:ext>
            </a:extLst>
          </p:cNvPr>
          <p:cNvSpPr txBox="1"/>
          <p:nvPr/>
        </p:nvSpPr>
        <p:spPr>
          <a:xfrm>
            <a:off x="361950" y="3635395"/>
            <a:ext cx="1159192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Особи,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закладах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денною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дуальною формою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оплату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республіканського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9EBCCB4-7C5D-4A2C-BEF0-47DCB6B2C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4600" y="5158889"/>
            <a:ext cx="1571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549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EB9CFC-B5B8-43EA-90D6-AC8116378D2C}"/>
              </a:ext>
            </a:extLst>
          </p:cNvPr>
          <p:cNvSpPr txBox="1"/>
          <p:nvPr/>
        </p:nvSpPr>
        <p:spPr>
          <a:xfrm>
            <a:off x="323850" y="154335"/>
            <a:ext cx="11401425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закладах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особами.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студентам (курсантам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невійськових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порядку,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курсанти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невійськового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числа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дітей-сиріт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особи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курсанти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невійськового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закладу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до 23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залишилися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гарантоване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студентам (курсантам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невійськових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вид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порядок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6122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F79B82-B86E-44B3-87EB-2EE366B23A73}"/>
              </a:ext>
            </a:extLst>
          </p:cNvPr>
          <p:cNvSpPr txBox="1"/>
          <p:nvPr/>
        </p:nvSpPr>
        <p:spPr>
          <a:xfrm>
            <a:off x="352425" y="394811"/>
            <a:ext cx="113157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закладах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денною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дуальною формою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пільговий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проїзд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порядку,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982D1E-367B-48B6-A0E9-55E68F704647}"/>
              </a:ext>
            </a:extLst>
          </p:cNvPr>
          <p:cNvSpPr txBox="1"/>
          <p:nvPr/>
        </p:nvSpPr>
        <p:spPr>
          <a:xfrm>
            <a:off x="352425" y="1897796"/>
            <a:ext cx="1124902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студентам (курсантам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невійськових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денною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дуальною формою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оплату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передвищої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республіканського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19037C1-59AE-46D3-9C1F-A9681B857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625" y="4548664"/>
            <a:ext cx="2790825" cy="200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14867"/>
      </p:ext>
    </p:extLst>
  </p:cSld>
  <p:clrMapOvr>
    <a:masterClrMapping/>
  </p:clrMapOvr>
</p:sld>
</file>

<file path=ppt/theme/theme1.xml><?xml version="1.0" encoding="utf-8"?>
<a:theme xmlns:a="http://schemas.openxmlformats.org/drawingml/2006/main" name="Основа">
  <a:themeElements>
    <a:clrScheme name="Основа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Основа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нов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81</TotalTime>
  <Words>1646</Words>
  <Application>Microsoft Office PowerPoint</Application>
  <PresentationFormat>Широкий екран</PresentationFormat>
  <Paragraphs>71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Corbel</vt:lpstr>
      <vt:lpstr>Times New Roman</vt:lpstr>
      <vt:lpstr>Основа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Administrator</dc:creator>
  <cp:lastModifiedBy>Administrator</cp:lastModifiedBy>
  <cp:revision>10</cp:revision>
  <dcterms:created xsi:type="dcterms:W3CDTF">2025-01-04T10:33:30Z</dcterms:created>
  <dcterms:modified xsi:type="dcterms:W3CDTF">2025-01-04T14:13:42Z</dcterms:modified>
</cp:coreProperties>
</file>