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27"/>
  </p:notesMasterIdLst>
  <p:handoutMasterIdLst>
    <p:handoutMasterId r:id="rId28"/>
  </p:handoutMasterIdLst>
  <p:sldIdLst>
    <p:sldId id="2549" r:id="rId2"/>
    <p:sldId id="2552" r:id="rId3"/>
    <p:sldId id="2553" r:id="rId4"/>
    <p:sldId id="2554" r:id="rId5"/>
    <p:sldId id="2548" r:id="rId6"/>
    <p:sldId id="2558" r:id="rId7"/>
    <p:sldId id="2537" r:id="rId8"/>
    <p:sldId id="2567" r:id="rId9"/>
    <p:sldId id="2555" r:id="rId10"/>
    <p:sldId id="2538" r:id="rId11"/>
    <p:sldId id="2551" r:id="rId12"/>
    <p:sldId id="2569" r:id="rId13"/>
    <p:sldId id="2570" r:id="rId14"/>
    <p:sldId id="2559" r:id="rId15"/>
    <p:sldId id="270" r:id="rId16"/>
    <p:sldId id="2571" r:id="rId17"/>
    <p:sldId id="2572" r:id="rId18"/>
    <p:sldId id="2547" r:id="rId19"/>
    <p:sldId id="271" r:id="rId20"/>
    <p:sldId id="272" r:id="rId21"/>
    <p:sldId id="2560" r:id="rId22"/>
    <p:sldId id="2562" r:id="rId23"/>
    <p:sldId id="2564" r:id="rId24"/>
    <p:sldId id="2565" r:id="rId25"/>
    <p:sldId id="256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C5AE76"/>
    <a:srgbClr val="C4A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4" autoAdjust="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BC1820-0E7C-4CC8-AF32-90D056649DD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2B988CA-B890-45A0-A09D-F938A17DC46E}" type="pres">
      <dgm:prSet presAssocID="{FEBC1820-0E7C-4CC8-AF32-90D056649DDF}" presName="root" presStyleCnt="0">
        <dgm:presLayoutVars>
          <dgm:dir/>
          <dgm:resizeHandles val="exact"/>
        </dgm:presLayoutVars>
      </dgm:prSet>
      <dgm:spPr/>
    </dgm:pt>
  </dgm:ptLst>
  <dgm:cxnLst>
    <dgm:cxn modelId="{1ABD34FB-5C70-4EF9-A5D8-322B9B4207E4}" type="presOf" srcId="{FEBC1820-0E7C-4CC8-AF32-90D056649DDF}" destId="{62B988CA-B890-45A0-A09D-F938A17DC46E}" srcOrd="0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BC1820-0E7C-4CC8-AF32-90D056649DD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2B988CA-B890-45A0-A09D-F938A17DC46E}" type="pres">
      <dgm:prSet presAssocID="{FEBC1820-0E7C-4CC8-AF32-90D056649DDF}" presName="root" presStyleCnt="0">
        <dgm:presLayoutVars>
          <dgm:dir/>
          <dgm:resizeHandles val="exact"/>
        </dgm:presLayoutVars>
      </dgm:prSet>
      <dgm:spPr/>
    </dgm:pt>
  </dgm:ptLst>
  <dgm:cxnLst>
    <dgm:cxn modelId="{1ABD34FB-5C70-4EF9-A5D8-322B9B4207E4}" type="presOf" srcId="{FEBC1820-0E7C-4CC8-AF32-90D056649DDF}" destId="{62B988CA-B890-45A0-A09D-F938A17DC46E}" srcOrd="0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BC1820-0E7C-4CC8-AF32-90D056649DD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2B988CA-B890-45A0-A09D-F938A17DC46E}" type="pres">
      <dgm:prSet presAssocID="{FEBC1820-0E7C-4CC8-AF32-90D056649DDF}" presName="root" presStyleCnt="0">
        <dgm:presLayoutVars>
          <dgm:dir/>
          <dgm:resizeHandles val="exact"/>
        </dgm:presLayoutVars>
      </dgm:prSet>
      <dgm:spPr/>
    </dgm:pt>
  </dgm:ptLst>
  <dgm:cxnLst>
    <dgm:cxn modelId="{1ABD34FB-5C70-4EF9-A5D8-322B9B4207E4}" type="presOf" srcId="{FEBC1820-0E7C-4CC8-AF32-90D056649DDF}" destId="{62B988CA-B890-45A0-A09D-F938A17DC46E}" srcOrd="0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8FA38E-9F41-1A45-879F-0B93BA5093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016A96-BC72-0640-9AEE-870574F388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B091C-A27C-3C4B-82F1-DDBD9A0282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1FC8B-EC93-C64D-BBD2-37E30DAF45BC}" type="slidenum">
              <a:rPr lang="en-US" smtClean="0"/>
              <a:t>‹№›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7D4734-4CAE-4B5B-A5BF-2204F73025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5A48E-F7AD-43EC-AC50-8729FE3865BE}" type="datetimeFigureOut">
              <a:rPr lang="en-US" smtClean="0"/>
              <a:t>11/7/2024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11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5F854-E2CE-6F4E-A0CF-CB175674CF4C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111EE-B1CE-3F40-8B0E-AB6A92B85452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4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760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AC06A-4905-4B1A-83C1-3B011A8CF04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10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42818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07775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99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33201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19204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74043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8669" y="854538"/>
            <a:ext cx="4567608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1440" y="4429842"/>
            <a:ext cx="4567608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28A7DB8-FEA5-5A4A-85DF-FA1ADFB3EF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3721" y="-19458"/>
            <a:ext cx="7261837" cy="6877457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993491 w 8464509"/>
              <a:gd name="connsiteY6" fmla="*/ 19455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8464509 w 8464509"/>
              <a:gd name="connsiteY2" fmla="*/ 0 h 6858000"/>
              <a:gd name="connsiteX3" fmla="*/ 8464509 w 8464509"/>
              <a:gd name="connsiteY3" fmla="*/ 6858000 h 6858000"/>
              <a:gd name="connsiteX4" fmla="*/ 0 w 8464509"/>
              <a:gd name="connsiteY4" fmla="*/ 6858000 h 6858000"/>
              <a:gd name="connsiteX5" fmla="*/ 3993491 w 8464509"/>
              <a:gd name="connsiteY5" fmla="*/ 19455 h 6858000"/>
              <a:gd name="connsiteX0" fmla="*/ 3993491 w 8464509"/>
              <a:gd name="connsiteY0" fmla="*/ 19455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3993491 w 8464509"/>
              <a:gd name="connsiteY4" fmla="*/ 19455 h 6858000"/>
              <a:gd name="connsiteX0" fmla="*/ 4061557 w 8464509"/>
              <a:gd name="connsiteY0" fmla="*/ 0 h 6858001"/>
              <a:gd name="connsiteX1" fmla="*/ 8464509 w 8464509"/>
              <a:gd name="connsiteY1" fmla="*/ 1 h 6858001"/>
              <a:gd name="connsiteX2" fmla="*/ 8464509 w 8464509"/>
              <a:gd name="connsiteY2" fmla="*/ 6858001 h 6858001"/>
              <a:gd name="connsiteX3" fmla="*/ 0 w 8464509"/>
              <a:gd name="connsiteY3" fmla="*/ 6858001 h 6858001"/>
              <a:gd name="connsiteX4" fmla="*/ 4061557 w 8464509"/>
              <a:gd name="connsiteY4" fmla="*/ 0 h 6858001"/>
              <a:gd name="connsiteX0" fmla="*/ 5059852 w 8464509"/>
              <a:gd name="connsiteY0" fmla="*/ 19454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5059852 w 8464509"/>
              <a:gd name="connsiteY4" fmla="*/ 19454 h 6858000"/>
              <a:gd name="connsiteX0" fmla="*/ 4061557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61557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43986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8658"/>
              <a:gd name="connsiteY0" fmla="*/ 0 h 6877457"/>
              <a:gd name="connsiteX1" fmla="*/ 8468658 w 8468658"/>
              <a:gd name="connsiteY1" fmla="*/ 12341 h 6877457"/>
              <a:gd name="connsiteX2" fmla="*/ 8464509 w 8468658"/>
              <a:gd name="connsiteY2" fmla="*/ 6877457 h 6877457"/>
              <a:gd name="connsiteX3" fmla="*/ 0 w 8468658"/>
              <a:gd name="connsiteY3" fmla="*/ 6877457 h 6877457"/>
              <a:gd name="connsiteX4" fmla="*/ 4040810 w 8468658"/>
              <a:gd name="connsiteY4" fmla="*/ 0 h 687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8658" h="6877457">
                <a:moveTo>
                  <a:pt x="4040810" y="0"/>
                </a:moveTo>
                <a:lnTo>
                  <a:pt x="8468658" y="12341"/>
                </a:lnTo>
                <a:lnTo>
                  <a:pt x="8464509" y="6877457"/>
                </a:lnTo>
                <a:lnTo>
                  <a:pt x="0" y="6877457"/>
                </a:lnTo>
                <a:lnTo>
                  <a:pt x="404081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6A021AF7-4044-A644-8DB8-495F263390D0}"/>
              </a:ext>
            </a:extLst>
          </p:cNvPr>
          <p:cNvSpPr/>
          <p:nvPr userDrawn="1"/>
        </p:nvSpPr>
        <p:spPr>
          <a:xfrm rot="10800000">
            <a:off x="4933721" y="267867"/>
            <a:ext cx="3031755" cy="3031755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D2DFDB14-A8D5-F944-A91C-960A5C2F22AF}"/>
              </a:ext>
            </a:extLst>
          </p:cNvPr>
          <p:cNvSpPr/>
          <p:nvPr userDrawn="1"/>
        </p:nvSpPr>
        <p:spPr>
          <a:xfrm>
            <a:off x="-22175" y="5596959"/>
            <a:ext cx="1261040" cy="1261040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B7735FBC-8FBF-9947-B380-14D44D2206B1}"/>
              </a:ext>
            </a:extLst>
          </p:cNvPr>
          <p:cNvSpPr/>
          <p:nvPr userDrawn="1"/>
        </p:nvSpPr>
        <p:spPr>
          <a:xfrm rot="10800000">
            <a:off x="184302" y="236698"/>
            <a:ext cx="519337" cy="519337"/>
          </a:xfrm>
          <a:prstGeom prst="triangle">
            <a:avLst/>
          </a:prstGeom>
          <a:pattFill prst="dk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17B7C303-8734-B141-AF0D-2945DA349FBD}"/>
              </a:ext>
            </a:extLst>
          </p:cNvPr>
          <p:cNvSpPr/>
          <p:nvPr userDrawn="1"/>
        </p:nvSpPr>
        <p:spPr>
          <a:xfrm>
            <a:off x="4414384" y="5795386"/>
            <a:ext cx="519337" cy="519337"/>
          </a:xfrm>
          <a:prstGeom prst="triangle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67914AE0-93F2-8346-B885-5734D2B694B2}"/>
              </a:ext>
            </a:extLst>
          </p:cNvPr>
          <p:cNvSpPr/>
          <p:nvPr userDrawn="1"/>
        </p:nvSpPr>
        <p:spPr>
          <a:xfrm rot="5400000">
            <a:off x="-48606" y="3035784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89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72A5F6-5449-2840-B48F-2AA85FE272A3}"/>
              </a:ext>
            </a:extLst>
          </p:cNvPr>
          <p:cNvSpPr/>
          <p:nvPr userDrawn="1"/>
        </p:nvSpPr>
        <p:spPr>
          <a:xfrm>
            <a:off x="0" y="0"/>
            <a:ext cx="350259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2B3A8339-6DA4-E549-AEA2-9512C53F064F}"/>
              </a:ext>
            </a:extLst>
          </p:cNvPr>
          <p:cNvSpPr/>
          <p:nvPr userDrawn="1"/>
        </p:nvSpPr>
        <p:spPr>
          <a:xfrm>
            <a:off x="3591475" y="5273069"/>
            <a:ext cx="1486666" cy="1486666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752EA775-82B0-BA48-8CA2-7A09D72EC958}"/>
              </a:ext>
            </a:extLst>
          </p:cNvPr>
          <p:cNvSpPr/>
          <p:nvPr userDrawn="1"/>
        </p:nvSpPr>
        <p:spPr>
          <a:xfrm>
            <a:off x="76559" y="597553"/>
            <a:ext cx="562863" cy="562863"/>
          </a:xfrm>
          <a:prstGeom prst="triangle">
            <a:avLst/>
          </a:prstGeom>
          <a:pattFill prst="lt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2C6B50B5-10C1-4A40-9531-4F8DC16892F8}"/>
              </a:ext>
            </a:extLst>
          </p:cNvPr>
          <p:cNvSpPr/>
          <p:nvPr userDrawn="1"/>
        </p:nvSpPr>
        <p:spPr>
          <a:xfrm>
            <a:off x="357990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CAF18EC0-3F9F-6449-A2B2-A792B70BEA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44819" y="597553"/>
            <a:ext cx="6063915" cy="6063915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68357860-E91C-1745-A5D1-921689BF47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6994" y="1535397"/>
            <a:ext cx="4845068" cy="1858617"/>
          </a:xfrm>
        </p:spPr>
        <p:txBody>
          <a:bodyPr anchor="b">
            <a:normAutofit/>
          </a:bodyPr>
          <a:lstStyle>
            <a:lvl1pPr algn="l">
              <a:defRPr sz="480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94A3FA1-7F3F-2D41-ABE1-512FA9FC4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996" y="3401899"/>
            <a:ext cx="4845066" cy="2107095"/>
          </a:xfrm>
        </p:spPr>
        <p:txBody>
          <a:bodyPr/>
          <a:lstStyle>
            <a:lvl1pPr marL="182880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1pPr>
            <a:lvl2pPr marL="38404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56692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3pPr>
            <a:lvl4pPr marL="74980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 marL="93268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086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arrow 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4D4881A-F72E-2D4F-BC41-5D2839D87000}"/>
              </a:ext>
            </a:extLst>
          </p:cNvPr>
          <p:cNvSpPr/>
          <p:nvPr userDrawn="1"/>
        </p:nvSpPr>
        <p:spPr>
          <a:xfrm>
            <a:off x="4997302" y="0"/>
            <a:ext cx="7194698" cy="6879265"/>
          </a:xfrm>
          <a:custGeom>
            <a:avLst/>
            <a:gdLst>
              <a:gd name="connsiteX0" fmla="*/ 0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0 w 5004391"/>
              <a:gd name="connsiteY4" fmla="*/ 0 h 6858000"/>
              <a:gd name="connsiteX0" fmla="*/ 1424763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424763 w 5004391"/>
              <a:gd name="connsiteY4" fmla="*/ 0 h 6858000"/>
              <a:gd name="connsiteX0" fmla="*/ 1275907 w 5004391"/>
              <a:gd name="connsiteY0" fmla="*/ 21265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275907 w 5004391"/>
              <a:gd name="connsiteY4" fmla="*/ 21265 h 6858000"/>
              <a:gd name="connsiteX0" fmla="*/ 3466214 w 7194698"/>
              <a:gd name="connsiteY0" fmla="*/ 21265 h 6879265"/>
              <a:gd name="connsiteX1" fmla="*/ 7194698 w 7194698"/>
              <a:gd name="connsiteY1" fmla="*/ 0 h 6879265"/>
              <a:gd name="connsiteX2" fmla="*/ 7194698 w 7194698"/>
              <a:gd name="connsiteY2" fmla="*/ 6858000 h 6879265"/>
              <a:gd name="connsiteX3" fmla="*/ 0 w 7194698"/>
              <a:gd name="connsiteY3" fmla="*/ 6879265 h 6879265"/>
              <a:gd name="connsiteX4" fmla="*/ 3466214 w 7194698"/>
              <a:gd name="connsiteY4" fmla="*/ 21265 h 687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4698" h="6879265">
                <a:moveTo>
                  <a:pt x="3466214" y="21265"/>
                </a:moveTo>
                <a:lnTo>
                  <a:pt x="7194698" y="0"/>
                </a:lnTo>
                <a:lnTo>
                  <a:pt x="7194698" y="6858000"/>
                </a:lnTo>
                <a:lnTo>
                  <a:pt x="0" y="6879265"/>
                </a:lnTo>
                <a:lnTo>
                  <a:pt x="3466214" y="212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214CA4B6-21BC-234A-9FAD-E362D7F194C4}"/>
              </a:ext>
            </a:extLst>
          </p:cNvPr>
          <p:cNvSpPr/>
          <p:nvPr userDrawn="1"/>
        </p:nvSpPr>
        <p:spPr>
          <a:xfrm>
            <a:off x="2571311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815F04B4-E3C0-0845-8DEC-98C63E21B466}"/>
              </a:ext>
            </a:extLst>
          </p:cNvPr>
          <p:cNvSpPr/>
          <p:nvPr userDrawn="1"/>
        </p:nvSpPr>
        <p:spPr>
          <a:xfrm rot="10800000">
            <a:off x="2277396" y="3814571"/>
            <a:ext cx="1360968" cy="1360968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850A90A-EBB3-314C-9D98-A4220E2739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2569281" y="330912"/>
            <a:ext cx="6217440" cy="6217440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3001923-8460-C64B-A54B-3221B8A6B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8108" y="1957888"/>
            <a:ext cx="3815484" cy="1858617"/>
          </a:xfrm>
        </p:spPr>
        <p:txBody>
          <a:bodyPr anchor="b">
            <a:normAutofit/>
          </a:bodyPr>
          <a:lstStyle>
            <a:lvl1pPr algn="ctr">
              <a:defRPr sz="480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E64A275-2629-244A-A66F-FC140850C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110" y="3824390"/>
            <a:ext cx="3815482" cy="2107095"/>
          </a:xfrm>
        </p:spPr>
        <p:txBody>
          <a:bodyPr/>
          <a:lstStyle>
            <a:lvl1pPr marL="182880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1pPr>
            <a:lvl2pPr marL="38404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  <a:lvl3pPr marL="56692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3pPr>
            <a:lvl4pPr marL="74980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4pPr>
            <a:lvl5pPr marL="93268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520102B5-5695-C743-B30E-C92897B48D8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98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E5791F-3F71-BF44-BA4E-0B7D386184DC}"/>
              </a:ext>
            </a:extLst>
          </p:cNvPr>
          <p:cNvSpPr/>
          <p:nvPr userDrawn="1"/>
        </p:nvSpPr>
        <p:spPr>
          <a:xfrm>
            <a:off x="0" y="467833"/>
            <a:ext cx="11729822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19AE2E01-52D8-994A-80AC-622260011952}"/>
              </a:ext>
            </a:extLst>
          </p:cNvPr>
          <p:cNvSpPr/>
          <p:nvPr userDrawn="1"/>
        </p:nvSpPr>
        <p:spPr>
          <a:xfrm>
            <a:off x="1915754" y="3684257"/>
            <a:ext cx="3112470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8F16C36-FC88-9044-8303-4AAB2C148BA5}"/>
              </a:ext>
            </a:extLst>
          </p:cNvPr>
          <p:cNvSpPr/>
          <p:nvPr userDrawn="1"/>
        </p:nvSpPr>
        <p:spPr>
          <a:xfrm>
            <a:off x="4668946" y="522786"/>
            <a:ext cx="718556" cy="718556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DA0D001-BFE9-164E-A088-53FE53ABF5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123378" cy="6864485"/>
          </a:xfrm>
          <a:custGeom>
            <a:avLst/>
            <a:gdLst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1612869 w 6096000"/>
              <a:gd name="connsiteY2" fmla="*/ 6841445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2014112 w 6096000"/>
              <a:gd name="connsiteY2" fmla="*/ 6857657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33403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02538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4485">
                <a:moveTo>
                  <a:pt x="1602021" y="0"/>
                </a:moveTo>
                <a:lnTo>
                  <a:pt x="6096000" y="0"/>
                </a:lnTo>
                <a:lnTo>
                  <a:pt x="2014112" y="6857657"/>
                </a:lnTo>
                <a:lnTo>
                  <a:pt x="2002538" y="6864485"/>
                </a:lnTo>
                <a:lnTo>
                  <a:pt x="0" y="6858000"/>
                </a:lnTo>
                <a:lnTo>
                  <a:pt x="0" y="0"/>
                </a:lnTo>
                <a:lnTo>
                  <a:pt x="160202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10C3D4C-012F-184D-B7D5-E89B7B9A7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6410" y="2679259"/>
            <a:ext cx="2988860" cy="1395208"/>
          </a:xfrm>
        </p:spPr>
        <p:txBody>
          <a:bodyPr lIns="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16862ED-2F5E-FE49-AB49-49CEC0EA33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8426" y="793580"/>
            <a:ext cx="3304279" cy="5270839"/>
          </a:xfrm>
        </p:spPr>
        <p:txBody>
          <a:bodyPr lIns="0" anchor="ctr"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841982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 with Image and Author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34F14FD9-9995-BE48-8C0E-B1454B9F23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6012" y="0"/>
            <a:ext cx="7598735" cy="6858000"/>
          </a:xfrm>
          <a:custGeom>
            <a:avLst/>
            <a:gdLst>
              <a:gd name="connsiteX0" fmla="*/ 0 w 7598735"/>
              <a:gd name="connsiteY0" fmla="*/ 0 h 6858000"/>
              <a:gd name="connsiteX1" fmla="*/ 7598735 w 7598735"/>
              <a:gd name="connsiteY1" fmla="*/ 0 h 6858000"/>
              <a:gd name="connsiteX2" fmla="*/ 7598735 w 7598735"/>
              <a:gd name="connsiteY2" fmla="*/ 6858000 h 6858000"/>
              <a:gd name="connsiteX3" fmla="*/ 0 w 7598735"/>
              <a:gd name="connsiteY3" fmla="*/ 6858000 h 6858000"/>
              <a:gd name="connsiteX4" fmla="*/ 0 w 7598735"/>
              <a:gd name="connsiteY4" fmla="*/ 6378840 h 6858000"/>
              <a:gd name="connsiteX5" fmla="*/ 140333 w 7598735"/>
              <a:gd name="connsiteY5" fmla="*/ 6379536 h 6858000"/>
              <a:gd name="connsiteX6" fmla="*/ 3074919 w 7598735"/>
              <a:gd name="connsiteY6" fmla="*/ 489098 h 6858000"/>
              <a:gd name="connsiteX7" fmla="*/ 0 w 7598735"/>
              <a:gd name="connsiteY7" fmla="*/ 4800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8735" h="6858000">
                <a:moveTo>
                  <a:pt x="0" y="0"/>
                </a:moveTo>
                <a:lnTo>
                  <a:pt x="7598735" y="0"/>
                </a:lnTo>
                <a:lnTo>
                  <a:pt x="7598735" y="6858000"/>
                </a:lnTo>
                <a:lnTo>
                  <a:pt x="0" y="6858000"/>
                </a:lnTo>
                <a:lnTo>
                  <a:pt x="0" y="6378840"/>
                </a:lnTo>
                <a:lnTo>
                  <a:pt x="140333" y="6379536"/>
                </a:lnTo>
                <a:lnTo>
                  <a:pt x="3074919" y="489098"/>
                </a:lnTo>
                <a:lnTo>
                  <a:pt x="0" y="48004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FAE6FFB-F37C-7040-87B6-654B2F44CE7A}"/>
              </a:ext>
            </a:extLst>
          </p:cNvPr>
          <p:cNvSpPr/>
          <p:nvPr userDrawn="1"/>
        </p:nvSpPr>
        <p:spPr>
          <a:xfrm>
            <a:off x="413825" y="463261"/>
            <a:ext cx="7347125" cy="5911703"/>
          </a:xfrm>
          <a:custGeom>
            <a:avLst/>
            <a:gdLst>
              <a:gd name="connsiteX0" fmla="*/ 125507 w 7347125"/>
              <a:gd name="connsiteY0" fmla="*/ 0 h 5911703"/>
              <a:gd name="connsiteX1" fmla="*/ 7347125 w 7347125"/>
              <a:gd name="connsiteY1" fmla="*/ 21265 h 5911703"/>
              <a:gd name="connsiteX2" fmla="*/ 4412539 w 7347125"/>
              <a:gd name="connsiteY2" fmla="*/ 5911703 h 5911703"/>
              <a:gd name="connsiteX3" fmla="*/ 1007798 w 7347125"/>
              <a:gd name="connsiteY3" fmla="*/ 5894815 h 5911703"/>
              <a:gd name="connsiteX4" fmla="*/ 1007798 w 7347125"/>
              <a:gd name="connsiteY4" fmla="*/ 5901070 h 5911703"/>
              <a:gd name="connsiteX5" fmla="*/ 0 w 7347125"/>
              <a:gd name="connsiteY5" fmla="*/ 5901070 h 5911703"/>
              <a:gd name="connsiteX6" fmla="*/ 0 w 7347125"/>
              <a:gd name="connsiteY6" fmla="*/ 10632 h 5911703"/>
              <a:gd name="connsiteX7" fmla="*/ 125507 w 7347125"/>
              <a:gd name="connsiteY7" fmla="*/ 10632 h 591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7125" h="5911703">
                <a:moveTo>
                  <a:pt x="125507" y="0"/>
                </a:moveTo>
                <a:lnTo>
                  <a:pt x="7347125" y="21265"/>
                </a:lnTo>
                <a:lnTo>
                  <a:pt x="4412539" y="5911703"/>
                </a:lnTo>
                <a:lnTo>
                  <a:pt x="1007798" y="5894815"/>
                </a:lnTo>
                <a:lnTo>
                  <a:pt x="1007798" y="5901070"/>
                </a:lnTo>
                <a:lnTo>
                  <a:pt x="0" y="5901070"/>
                </a:lnTo>
                <a:lnTo>
                  <a:pt x="0" y="10632"/>
                </a:lnTo>
                <a:lnTo>
                  <a:pt x="125507" y="106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8AB73D1-1AA1-4E44-A7DA-8C00D8E10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501" y="1609159"/>
            <a:ext cx="4253334" cy="3639682"/>
          </a:xfrm>
        </p:spPr>
        <p:txBody>
          <a:bodyPr anchor="t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Goes Here</a:t>
            </a: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611FC0D0-E6E4-7645-B0C7-97FB2012039D}"/>
              </a:ext>
            </a:extLst>
          </p:cNvPr>
          <p:cNvSpPr/>
          <p:nvPr userDrawn="1"/>
        </p:nvSpPr>
        <p:spPr>
          <a:xfrm rot="5400000">
            <a:off x="-48606" y="1669422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5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50494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48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15DFD37-81D5-5742-B09A-5D4CBF48B7EA}"/>
              </a:ext>
            </a:extLst>
          </p:cNvPr>
          <p:cNvGrpSpPr/>
          <p:nvPr userDrawn="1"/>
        </p:nvGrpSpPr>
        <p:grpSpPr>
          <a:xfrm rot="10800000">
            <a:off x="5294245" y="0"/>
            <a:ext cx="6897755" cy="6858000"/>
            <a:chOff x="-17598" y="0"/>
            <a:chExt cx="6897755" cy="685800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0CF4E43-4A68-664C-B973-2FE49DC7733D}"/>
                </a:ext>
              </a:extLst>
            </p:cNvPr>
            <p:cNvSpPr/>
            <p:nvPr userDrawn="1"/>
          </p:nvSpPr>
          <p:spPr>
            <a:xfrm>
              <a:off x="-17598" y="0"/>
              <a:ext cx="6897755" cy="6858000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7755" h="6870380">
                  <a:moveTo>
                    <a:pt x="0" y="0"/>
                  </a:moveTo>
                  <a:lnTo>
                    <a:pt x="6897755" y="5930"/>
                  </a:lnTo>
                  <a:lnTo>
                    <a:pt x="3462097" y="6870380"/>
                  </a:lnTo>
                  <a:lnTo>
                    <a:pt x="17597" y="6868501"/>
                  </a:lnTo>
                  <a:cubicBezTo>
                    <a:pt x="13271" y="458361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AFAD3D76-9126-CC42-90B0-5BF85DC91E3E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9D011AB3-8218-AE4F-9DF7-810A1B45C453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5272" y="1954400"/>
            <a:ext cx="3889053" cy="300235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D84320FE-42A3-294B-AAE0-3D16A63E359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06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F11B56-403C-AA43-BA54-5CD9A60BDDC5}"/>
              </a:ext>
            </a:extLst>
          </p:cNvPr>
          <p:cNvGrpSpPr/>
          <p:nvPr userDrawn="1"/>
        </p:nvGrpSpPr>
        <p:grpSpPr>
          <a:xfrm>
            <a:off x="0" y="-4353"/>
            <a:ext cx="6884691" cy="6862353"/>
            <a:chOff x="0" y="-4353"/>
            <a:chExt cx="6884691" cy="6862353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8BAD61D-F455-9240-A0C6-DE4F40E47C29}"/>
                </a:ext>
              </a:extLst>
            </p:cNvPr>
            <p:cNvSpPr/>
            <p:nvPr userDrawn="1"/>
          </p:nvSpPr>
          <p:spPr>
            <a:xfrm>
              <a:off x="0" y="-4353"/>
              <a:ext cx="6884691" cy="6862353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  <a:gd name="connsiteX0" fmla="*/ 9234 w 6880863"/>
                <a:gd name="connsiteY0" fmla="*/ 0 h 6866017"/>
                <a:gd name="connsiteX1" fmla="*/ 6880863 w 6880863"/>
                <a:gd name="connsiteY1" fmla="*/ 1567 h 6866017"/>
                <a:gd name="connsiteX2" fmla="*/ 3445205 w 6880863"/>
                <a:gd name="connsiteY2" fmla="*/ 6866017 h 6866017"/>
                <a:gd name="connsiteX3" fmla="*/ 705 w 6880863"/>
                <a:gd name="connsiteY3" fmla="*/ 6864138 h 6866017"/>
                <a:gd name="connsiteX4" fmla="*/ 9234 w 6880863"/>
                <a:gd name="connsiteY4" fmla="*/ 0 h 6866017"/>
                <a:gd name="connsiteX0" fmla="*/ 0 w 6884692"/>
                <a:gd name="connsiteY0" fmla="*/ 0 h 6883465"/>
                <a:gd name="connsiteX1" fmla="*/ 6884692 w 6884692"/>
                <a:gd name="connsiteY1" fmla="*/ 19015 h 6883465"/>
                <a:gd name="connsiteX2" fmla="*/ 3449034 w 6884692"/>
                <a:gd name="connsiteY2" fmla="*/ 6883465 h 6883465"/>
                <a:gd name="connsiteX3" fmla="*/ 4534 w 6884692"/>
                <a:gd name="connsiteY3" fmla="*/ 6881586 h 6883465"/>
                <a:gd name="connsiteX4" fmla="*/ 0 w 6884692"/>
                <a:gd name="connsiteY4" fmla="*/ 0 h 6883465"/>
                <a:gd name="connsiteX0" fmla="*/ 9234 w 6880863"/>
                <a:gd name="connsiteY0" fmla="*/ 0 h 6879102"/>
                <a:gd name="connsiteX1" fmla="*/ 6880863 w 6880863"/>
                <a:gd name="connsiteY1" fmla="*/ 14652 h 6879102"/>
                <a:gd name="connsiteX2" fmla="*/ 3445205 w 6880863"/>
                <a:gd name="connsiteY2" fmla="*/ 6879102 h 6879102"/>
                <a:gd name="connsiteX3" fmla="*/ 705 w 6880863"/>
                <a:gd name="connsiteY3" fmla="*/ 6877223 h 6879102"/>
                <a:gd name="connsiteX4" fmla="*/ 9234 w 6880863"/>
                <a:gd name="connsiteY4" fmla="*/ 0 h 6879102"/>
                <a:gd name="connsiteX0" fmla="*/ 0 w 6884691"/>
                <a:gd name="connsiteY0" fmla="*/ 0 h 6874740"/>
                <a:gd name="connsiteX1" fmla="*/ 6884691 w 6884691"/>
                <a:gd name="connsiteY1" fmla="*/ 10290 h 6874740"/>
                <a:gd name="connsiteX2" fmla="*/ 3449033 w 6884691"/>
                <a:gd name="connsiteY2" fmla="*/ 6874740 h 6874740"/>
                <a:gd name="connsiteX3" fmla="*/ 4533 w 6884691"/>
                <a:gd name="connsiteY3" fmla="*/ 6872861 h 6874740"/>
                <a:gd name="connsiteX4" fmla="*/ 0 w 6884691"/>
                <a:gd name="connsiteY4" fmla="*/ 0 h 687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4691" h="6874740">
                  <a:moveTo>
                    <a:pt x="0" y="0"/>
                  </a:moveTo>
                  <a:lnTo>
                    <a:pt x="6884691" y="10290"/>
                  </a:lnTo>
                  <a:lnTo>
                    <a:pt x="3449033" y="6874740"/>
                  </a:lnTo>
                  <a:lnTo>
                    <a:pt x="4533" y="6872861"/>
                  </a:lnTo>
                  <a:cubicBezTo>
                    <a:pt x="207" y="458797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75004ACB-4E38-6449-B733-0C6A6BC40ADD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6A52034F-1EDC-3040-A1B3-B572FC286C20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988" y="1954400"/>
            <a:ext cx="4393415" cy="300235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FD910B80-BD19-CF49-AB0B-1C5DEECEDED5}"/>
              </a:ext>
            </a:extLst>
          </p:cNvPr>
          <p:cNvSpPr/>
          <p:nvPr userDrawn="1"/>
        </p:nvSpPr>
        <p:spPr>
          <a:xfrm rot="5400000">
            <a:off x="-48606" y="31651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252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with Narrow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0D84E6-6DEA-1D4E-92C3-A360785A027B}"/>
              </a:ext>
            </a:extLst>
          </p:cNvPr>
          <p:cNvSpPr/>
          <p:nvPr userDrawn="1"/>
        </p:nvSpPr>
        <p:spPr>
          <a:xfrm>
            <a:off x="0" y="1730829"/>
            <a:ext cx="8229600" cy="34779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C28500E9-800B-C94A-B6F9-F73D37B2D301}"/>
              </a:ext>
            </a:extLst>
          </p:cNvPr>
          <p:cNvSpPr/>
          <p:nvPr userDrawn="1"/>
        </p:nvSpPr>
        <p:spPr>
          <a:xfrm rot="10800000">
            <a:off x="8749091" y="0"/>
            <a:ext cx="3442907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1EAD70A4-7AF0-7E4D-ABBC-34DD61D7B01E}"/>
              </a:ext>
            </a:extLst>
          </p:cNvPr>
          <p:cNvSpPr/>
          <p:nvPr userDrawn="1"/>
        </p:nvSpPr>
        <p:spPr>
          <a:xfrm rot="10800000">
            <a:off x="3727215" y="5551712"/>
            <a:ext cx="1424687" cy="1306288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14C43A8B-650C-3B4B-9F8C-592CE9F2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25" y="2464270"/>
            <a:ext cx="5227376" cy="7277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345C704-9538-984E-8D14-D6AEC9A4C4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68623" y="3265903"/>
            <a:ext cx="5227377" cy="1642386"/>
          </a:xfrm>
        </p:spPr>
        <p:txBody>
          <a:bodyPr lIns="91440" rIns="91440" anchor="t">
            <a:normAutofit/>
          </a:bodyPr>
          <a:lstStyle>
            <a:lvl1pPr marL="0" indent="0">
              <a:buNone/>
              <a:defRPr sz="20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647B5AD0-4AD4-9843-9C08-DEF894490A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593262" y="0"/>
            <a:ext cx="7598736" cy="6858000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8795BE2D-99B1-FE49-84B1-C41E44A8AC0B}"/>
              </a:ext>
            </a:extLst>
          </p:cNvPr>
          <p:cNvSpPr/>
          <p:nvPr userDrawn="1"/>
        </p:nvSpPr>
        <p:spPr>
          <a:xfrm rot="5400000">
            <a:off x="-48606" y="252453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63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9">
            <a:extLst>
              <a:ext uri="{FF2B5EF4-FFF2-40B4-BE49-F238E27FC236}">
                <a16:creationId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632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29" y="2031121"/>
            <a:ext cx="4534616" cy="393315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4534616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rgbClr val="C5A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5D5DA7E-149B-BB4E-918D-C5FF23087F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27491" y="0"/>
            <a:ext cx="8464509" cy="6858000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4509" h="6858000">
                <a:moveTo>
                  <a:pt x="3426278" y="0"/>
                </a:moveTo>
                <a:lnTo>
                  <a:pt x="3440072" y="37000"/>
                </a:lnTo>
                <a:lnTo>
                  <a:pt x="3440072" y="0"/>
                </a:lnTo>
                <a:lnTo>
                  <a:pt x="8464509" y="0"/>
                </a:lnTo>
                <a:lnTo>
                  <a:pt x="8464509" y="6858000"/>
                </a:lnTo>
                <a:lnTo>
                  <a:pt x="0" y="6858000"/>
                </a:lnTo>
                <a:lnTo>
                  <a:pt x="3426278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BEBB0DCE-DD71-FF40-B471-A617514321E6}"/>
              </a:ext>
            </a:extLst>
          </p:cNvPr>
          <p:cNvSpPr/>
          <p:nvPr userDrawn="1"/>
        </p:nvSpPr>
        <p:spPr>
          <a:xfrm rot="10800000">
            <a:off x="5869115" y="4530"/>
            <a:ext cx="911753" cy="91175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47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Horizont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FFCAC17-2511-3D4F-A318-B241447A2C02}"/>
              </a:ext>
            </a:extLst>
          </p:cNvPr>
          <p:cNvSpPr/>
          <p:nvPr userDrawn="1"/>
        </p:nvSpPr>
        <p:spPr>
          <a:xfrm>
            <a:off x="413825" y="2941613"/>
            <a:ext cx="11364350" cy="34326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13F5538-7999-A74B-BCB7-A96C8DBCC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4280546"/>
            <a:ext cx="10452848" cy="1791071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6">
            <a:extLst>
              <a:ext uri="{FF2B5EF4-FFF2-40B4-BE49-F238E27FC236}">
                <a16:creationId xmlns:a16="http://schemas.microsoft.com/office/drawing/2014/main" id="{DE5056B4-56A3-6E40-92E1-FA33B5C8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/>
          <a:lstStyle/>
          <a:p>
            <a:fld id="{4BE1D723-8F53-4F53-90B0-1982A396982E}" type="datetime1">
              <a:rPr lang="en-US" smtClean="0"/>
              <a:t>11/7/2024</a:t>
            </a:fld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A47DE6D7-793F-C846-8A00-3061847B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4C61174-2D39-E640-8A16-DCE65554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  <p:sp>
        <p:nvSpPr>
          <p:cNvPr id="19" name="Title 9">
            <a:extLst>
              <a:ext uri="{FF2B5EF4-FFF2-40B4-BE49-F238E27FC236}">
                <a16:creationId xmlns:a16="http://schemas.microsoft.com/office/drawing/2014/main" id="{13596EE0-A679-3B49-BA9A-D5C79B0C8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3143154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3E931B03-E301-6D48-8377-B08DA6C95F0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249401AC-F116-8B4C-A1A0-CF88B63E549B}"/>
              </a:ext>
            </a:extLst>
          </p:cNvPr>
          <p:cNvSpPr/>
          <p:nvPr userDrawn="1"/>
        </p:nvSpPr>
        <p:spPr>
          <a:xfrm rot="5400000">
            <a:off x="-48606" y="33345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3226FF-244B-B540-ABAC-5C0E3DE310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824" y="483782"/>
            <a:ext cx="11365992" cy="2457856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724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367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13F7CD6-7F0D-1C4F-AE97-8E76514EE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9">
            <a:extLst>
              <a:ext uri="{FF2B5EF4-FFF2-40B4-BE49-F238E27FC236}">
                <a16:creationId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2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98B14A3-A5A4-2F4A-95D8-651E4818BB24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FA21A50F-6662-5046-B75A-1261DC14ABF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FDC47F2-EE1F-4644-989A-72996AC94A96}"/>
              </a:ext>
            </a:extLst>
          </p:cNvPr>
          <p:cNvGrpSpPr/>
          <p:nvPr userDrawn="1"/>
        </p:nvGrpSpPr>
        <p:grpSpPr>
          <a:xfrm>
            <a:off x="401408" y="1983214"/>
            <a:ext cx="5127171" cy="979022"/>
            <a:chOff x="417597" y="1992086"/>
            <a:chExt cx="5127171" cy="97902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6ED203-5311-5B45-870D-8D058E718B91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DE2C0F56-426C-5F4D-AAFD-DF53CA60DB1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1824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125" y="1984781"/>
            <a:ext cx="4639736" cy="703135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125" y="3154858"/>
            <a:ext cx="4639736" cy="2870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11/7/2024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C9B82D-42A0-2549-AF1A-BB955578D14E}"/>
              </a:ext>
            </a:extLst>
          </p:cNvPr>
          <p:cNvGrpSpPr/>
          <p:nvPr userDrawn="1"/>
        </p:nvGrpSpPr>
        <p:grpSpPr>
          <a:xfrm>
            <a:off x="6663674" y="1983214"/>
            <a:ext cx="5127171" cy="979022"/>
            <a:chOff x="417597" y="1992086"/>
            <a:chExt cx="5127171" cy="9790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F986011-7709-A448-BC93-37507571BAF8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97EFE62B-D2C4-6147-8593-BDB17D7FB78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2076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343E295-0EB5-2B45-8B07-FB33A0D549D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07391" y="1984781"/>
            <a:ext cx="4639736" cy="703135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86411A82-4B2C-2345-940D-003FAE95661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907391" y="3154858"/>
            <a:ext cx="4639736" cy="2870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1638DF-1560-0147-9FCE-648610243627}"/>
              </a:ext>
            </a:extLst>
          </p:cNvPr>
          <p:cNvCxnSpPr/>
          <p:nvPr userDrawn="1"/>
        </p:nvCxnSpPr>
        <p:spPr>
          <a:xfrm>
            <a:off x="6096000" y="2055833"/>
            <a:ext cx="0" cy="381326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9">
            <a:extLst>
              <a:ext uri="{FF2B5EF4-FFF2-40B4-BE49-F238E27FC236}">
                <a16:creationId xmlns:a16="http://schemas.microsoft.com/office/drawing/2014/main" id="{6500C466-2C7C-0F41-ADF8-F36158F8B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10205573" cy="91049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7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75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09485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398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5645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6933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90234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62D6E202-B606-4609-B914-27C9371A1F6D}" type="datetime1">
              <a:rPr lang="en-US" smtClean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2054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2D6E202-B606-4609-B914-27C9371A1F6D}" type="datetime1">
              <a:rPr lang="en-US" smtClean="0"/>
              <a:t>11/7/2024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70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  <p:sldLayoutId id="2147483833" r:id="rId18"/>
    <p:sldLayoutId id="2147483834" r:id="rId19"/>
    <p:sldLayoutId id="2147483835" r:id="rId20"/>
    <p:sldLayoutId id="2147483836" r:id="rId21"/>
    <p:sldLayoutId id="2147483837" r:id="rId22"/>
    <p:sldLayoutId id="2147483838" r:id="rId23"/>
    <p:sldLayoutId id="2147483839" r:id="rId24"/>
    <p:sldLayoutId id="2147483840" r:id="rId25"/>
    <p:sldLayoutId id="2147483841" r:id="rId26"/>
    <p:sldLayoutId id="2147483787" r:id="rId27"/>
    <p:sldLayoutId id="2147483784" r:id="rId28"/>
    <p:sldLayoutId id="2147483774" r:id="rId2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44.ua/news/3141553/ot-pilipa-orlika-do-sovremennosti-kogda-i-kak-prinimalas-konstitucia-ukrainy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7C09F3-1BE8-0445-A3C4-9C100D32B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323" y="-240145"/>
            <a:ext cx="6625985" cy="4228417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ОСТЕРСЬКОГО ФАХОВОГО КОЛЕДЖУ БУДІВНИЦТВА ТА ДИЗАЙНУ </a:t>
            </a:r>
            <a:br>
              <a:rPr lang="ru-RU" sz="4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2022-2027рр.</a:t>
            </a:r>
            <a:endParaRPr lang="en-US" sz="4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770EE27-FD77-894D-9D88-F5A548E1D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324" y="4444702"/>
            <a:ext cx="4567608" cy="1143000"/>
          </a:xfrm>
        </p:spPr>
        <p:txBody>
          <a:bodyPr/>
          <a:lstStyle/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Схвалено Педагогічною Радою коледжу від 05.09.22 Протокол №1 </a:t>
            </a:r>
            <a:endParaRPr lang="en-US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Placeholder 15" descr="people looking at floorplan">
            <a:extLst>
              <a:ext uri="{FF2B5EF4-FFF2-40B4-BE49-F238E27FC236}">
                <a16:creationId xmlns:a16="http://schemas.microsoft.com/office/drawing/2014/main" id="{DAC60D5D-D287-9B45-9F54-93A410AFF1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1"/>
          <a:stretch>
            <a:fillRect/>
          </a:stretch>
        </p:blipFill>
        <p:spPr>
          <a:xfrm>
            <a:off x="4930163" y="-19457"/>
            <a:ext cx="7261837" cy="6877457"/>
          </a:xfrm>
        </p:spPr>
      </p:pic>
    </p:spTree>
    <p:extLst>
      <p:ext uri="{BB962C8B-B14F-4D97-AF65-F5344CB8AC3E}">
        <p14:creationId xmlns:p14="http://schemas.microsoft.com/office/powerpoint/2010/main" val="1564110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02F174-9D35-46E4-8EA1-331477597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81" y="502024"/>
            <a:ext cx="6051519" cy="5755341"/>
          </a:xfrm>
          <a:prstGeom prst="homePlate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6C8D45-FD19-C44E-9C71-E67674704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212" y="-340658"/>
            <a:ext cx="3312800" cy="2465294"/>
          </a:xfrm>
        </p:spPr>
        <p:txBody>
          <a:bodyPr/>
          <a:lstStyle/>
          <a:p>
            <a:r>
              <a:rPr lang="ru-RU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AB2856-9D55-16AD-108A-DFE67142169E}"/>
              </a:ext>
            </a:extLst>
          </p:cNvPr>
          <p:cNvSpPr txBox="1"/>
          <p:nvPr/>
        </p:nvSpPr>
        <p:spPr>
          <a:xfrm>
            <a:off x="6598024" y="146203"/>
            <a:ext cx="5591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системи забезпечення якості освітньої діяльності: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63AFF6-6F67-ED03-F50F-CED119ADDEDF}"/>
              </a:ext>
            </a:extLst>
          </p:cNvPr>
          <p:cNvSpPr txBox="1"/>
          <p:nvPr/>
        </p:nvSpPr>
        <p:spPr>
          <a:xfrm>
            <a:off x="5531224" y="876077"/>
            <a:ext cx="655320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єдиного розуміння критеріїв якості освітньої діяльності та якості фахової передвищої освіти, професійно-технічної освіти Фахового коледжу і способів їх оцінки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системи індикаторів, які дозволяють оцінити і підтвердити якість освітнього процесу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Збір, аналіз та інтерпретація інформації про якість навчання та викладання, у тому числі шляхом опитувань учасників освітнього процесу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 основних чинників, що впливають на якість освітньої діяльності, прогнозування та упередження негативних змін у якості освіти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Імплементація студентоцентрованого підходу з проєктування та реалізації освітньо-професійних та освітніх програм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 участі студентських органів самоврядування у формуванні вибіркової складової освітньо-професійних та освітніх програм, організації освітнього процесу, оцінюванні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5040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0FEB38D-85AD-EB41-9EC1-E966F44AB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23" y="2411506"/>
            <a:ext cx="5953517" cy="7619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</a:t>
            </a:r>
            <a:r>
              <a:rPr lang="ru-RU" b="1" dirty="0">
                <a:solidFill>
                  <a:srgbClr val="C5AE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4D4B10F-ADAA-B74F-8461-59D7CAF3C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118" y="3428999"/>
            <a:ext cx="7835152" cy="16898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Врахування потреб ринку праці при провадженні освітньої діяльності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65E714-E1DF-3142-893C-99DC6D94E06F}"/>
              </a:ext>
            </a:extLst>
          </p:cNvPr>
          <p:cNvSpPr txBox="1"/>
          <p:nvPr/>
        </p:nvSpPr>
        <p:spPr>
          <a:xfrm>
            <a:off x="8211670" y="0"/>
            <a:ext cx="3845859" cy="696197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 потреб ринку праці.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і підтримка бази даних випускників.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працедавців до формування освітньо-професійних та освітніх програм й оцінювання результатів навчання.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зв’язків із стейкхолдерами, що є потенційними працедавцями, використання їхніх ресурсів для забезпечення освітнього процесу.</a:t>
            </a:r>
          </a:p>
        </p:txBody>
      </p:sp>
    </p:spTree>
    <p:extLst>
      <p:ext uri="{BB962C8B-B14F-4D97-AF65-F5344CB8AC3E}">
        <p14:creationId xmlns:p14="http://schemas.microsoft.com/office/powerpoint/2010/main" val="847544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>
            <a:extLst>
              <a:ext uri="{FF2B5EF4-FFF2-40B4-BE49-F238E27FC236}">
                <a16:creationId xmlns:a16="http://schemas.microsoft.com/office/drawing/2014/main" id="{934ACB60-A9AE-4900-9761-8EF180869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3835" y="1062795"/>
            <a:ext cx="9360815" cy="47324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контингенту </a:t>
            </a:r>
            <a:r>
              <a:rPr lang="ru-RU" sz="20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+mj-lt"/>
              <a:buAutoNum type="arabicPeriod"/>
            </a:pP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засад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демократичності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прозорості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гласності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формуванні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контингенту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Професійно-орієнтаційна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на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рівнях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Ліцензування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освітньо-професійних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фахових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молодших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бакалаврів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кваліфікованих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робітників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конкурентноспроможних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спеціальностей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Акредитація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освітньо-професійних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фахових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молодших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бакалаврів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Атестація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кваліфікованих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робітників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буде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зосереджене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потреби,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уподобання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студента,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команді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вчитися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упродовж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діяти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нестандартних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Фаховому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коледжі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для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рівних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 до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Фахового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коледжу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обмеженими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можливостями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D2BBCA6-B542-4342-BE78-8353747AC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36" y="2474258"/>
            <a:ext cx="2617693" cy="1598367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</a:t>
            </a:r>
            <a:b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ДІЯЛЬНІСТЬ</a:t>
            </a:r>
          </a:p>
        </p:txBody>
      </p:sp>
      <p:pic>
        <p:nvPicPr>
          <p:cNvPr id="3074" name="Picture 2" descr="Освітня діяльність - Кілійський транспортний фаховий коледж">
            <a:extLst>
              <a:ext uri="{FF2B5EF4-FFF2-40B4-BE49-F238E27FC236}">
                <a16:creationId xmlns:a16="http://schemas.microsoft.com/office/drawing/2014/main" id="{E8A755AC-C3A6-4F3B-B879-67BC9F145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0" y="4072626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074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>
            <a:extLst>
              <a:ext uri="{FF2B5EF4-FFF2-40B4-BE49-F238E27FC236}">
                <a16:creationId xmlns:a16="http://schemas.microsoft.com/office/drawing/2014/main" id="{934ACB60-A9AE-4900-9761-8EF180869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2031121"/>
            <a:ext cx="7608356" cy="39331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практичної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складової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endParaRPr lang="en-US" sz="20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компетентних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фахівців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практичної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медіапростору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популяризації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позитивного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керівників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 у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видавничій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методичних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форумах;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методичного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супроводу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практичної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коледжу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передового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світового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інноваційного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D2BBCA6-B542-4342-BE78-8353747AC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 ДІЯЛЬНІСТЬ</a:t>
            </a:r>
          </a:p>
        </p:txBody>
      </p:sp>
      <p:pic>
        <p:nvPicPr>
          <p:cNvPr id="4098" name="Picture 2" descr="Освітня діяльність :: Чепелівська гімназія імені Петра Шемчука">
            <a:extLst>
              <a:ext uri="{FF2B5EF4-FFF2-40B4-BE49-F238E27FC236}">
                <a16:creationId xmlns:a16="http://schemas.microsoft.com/office/drawing/2014/main" id="{D3113754-75EB-4295-8CDF-96B0E90A4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576" y="2806622"/>
            <a:ext cx="3327662" cy="288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420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1B00A5-7411-AD31-D3B1-63CE0D351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41" y="1281953"/>
            <a:ext cx="7821953" cy="5005239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потреб ринку праці у фахівцях галузі архітектури та будівництва шляхом отримання відповідної інформації від безпосередніх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роботодавців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зустрічей з керівниками будівельних організацій, обговорення вимог щодо професійної підготовки молодих фахівців, роз’яснення умов праці та побуту, уточнення контрактних зобов’язань.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 випускників Фахового коледжу з можливостями та варіантами їхнього працевлаштування.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зустрічей з керівниками закладів вищої освіти, обговорення вимог щодо професійної підготовки молодих фахівців, роз’яснення умов праці та побуту, уточнення контрактних зобов’язань.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Систематичне проведення аналізу стану працевлаштування випускників, забезпечення зворотного зв’язку з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роботодавцями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8B98D-A943-4557-A450-06FD1E297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317" y="385482"/>
            <a:ext cx="10452849" cy="555811"/>
          </a:xfrm>
        </p:spPr>
        <p:txBody>
          <a:bodyPr>
            <a:noAutofit/>
          </a:bodyPr>
          <a:lstStyle/>
          <a:p>
            <a:pPr algn="ctr"/>
            <a:br>
              <a:rPr lang="en-US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Працевлаштування випускників Фахового коледжу і взаємодія з роботодавцями</a:t>
            </a:r>
            <a:endParaRPr lang="en-US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004DEC-BF0C-411C-889E-1A26AB6AD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394" y="3914326"/>
            <a:ext cx="3567405" cy="2470970"/>
          </a:xfrm>
          <a:prstGeom prst="rect">
            <a:avLst/>
          </a:prstGeom>
        </p:spPr>
      </p:pic>
      <p:pic>
        <p:nvPicPr>
          <p:cNvPr id="1026" name="Picture 2" descr="Будівельник - це професія державної ваги | Межівська селищна рада">
            <a:extLst>
              <a:ext uri="{FF2B5EF4-FFF2-40B4-BE49-F238E27FC236}">
                <a16:creationId xmlns:a16="http://schemas.microsoft.com/office/drawing/2014/main" id="{11D9F5E4-6584-41CC-A1E3-A3C907819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394" y="1541461"/>
            <a:ext cx="3567405" cy="237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543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FD03E-798E-4118-B7D4-3E8541964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700093"/>
            <a:ext cx="10452849" cy="910492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 ДІЯЛЬНІСТЬ</a:t>
            </a:r>
            <a:endParaRPr lang="en-US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B5E92B-7338-13C0-DE44-4405285FC837}"/>
              </a:ext>
            </a:extLst>
          </p:cNvPr>
          <p:cNvSpPr txBox="1"/>
          <p:nvPr/>
        </p:nvSpPr>
        <p:spPr>
          <a:xfrm>
            <a:off x="932329" y="1804221"/>
            <a:ext cx="10452849" cy="523220"/>
          </a:xfrm>
          <a:prstGeom prst="rect">
            <a:avLst/>
          </a:prstGeom>
          <a:solidFill>
            <a:schemeClr val="tx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бібліотечної бази Фахового коледжу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3873CA-D1DB-9DFF-B25C-40D33AE0A853}"/>
              </a:ext>
            </a:extLst>
          </p:cNvPr>
          <p:cNvSpPr txBox="1"/>
          <p:nvPr/>
        </p:nvSpPr>
        <p:spPr>
          <a:xfrm>
            <a:off x="1421784" y="2714713"/>
            <a:ext cx="9473938" cy="31700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відповідності складу та обсягу фонду інформаційним потребам користувачів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 та примноження фонду бібліотеки.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комфортності обслуговування всіх категорій користувачів.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професійної компетентності працівників бібліотеки.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 економічно обґрунтованого та предметноорієнтованого формування бібліотечного фонду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Систематичне проведення моніторингу інформаційних потреб користувачів, ступеня їх задоволеності, здійснення аналізу попиту.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 кількості найменувань передплатних фахових періодичних видань. </a:t>
            </a:r>
          </a:p>
        </p:txBody>
      </p:sp>
    </p:spTree>
    <p:extLst>
      <p:ext uri="{BB962C8B-B14F-4D97-AF65-F5344CB8AC3E}">
        <p14:creationId xmlns:p14="http://schemas.microsoft.com/office/powerpoint/2010/main" val="3230876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1B00A5-7411-AD31-D3B1-63CE0D351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13" y="1624926"/>
            <a:ext cx="9287717" cy="4287519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сприятиме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академічної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доброчесності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Фаховому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коледжі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моніторингу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академічної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доброчесності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кваліфікаційних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студентами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технічної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 на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ймовірність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некоректних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текстових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запозичень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інноваційних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заснованих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дослідженнях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активізації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публікаційної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Фахового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коледжу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виданнях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Посилення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навчально-дослідницьких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нетипових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дослідницького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практик.</a:t>
            </a:r>
          </a:p>
          <a:p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здобувачам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командних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цілям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результатам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фахових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конкурсів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конференцій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творчих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виставок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проблемних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актуальних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активних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безконфліктного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ораторського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фахових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конкурсів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конференцій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творчих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виставок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проблемних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актуальних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активних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безконфліктного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ораторського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7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/>
          </a:p>
          <a:p>
            <a:endParaRPr lang="ru-RU" sz="2000" dirty="0"/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8B98D-A943-4557-A450-06FD1E297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575" y="161366"/>
            <a:ext cx="10452849" cy="112058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НАВЧАЛЬНО-ДОСЛІДНИЦЬКА ТА ІННОВАЦІЙНА ДІЯЛЬНІСТЬ </a:t>
            </a:r>
            <a:endParaRPr lang="en-US" sz="4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СРС. Методологія науково-дослідної роботи | ZSMU">
            <a:extLst>
              <a:ext uri="{FF2B5EF4-FFF2-40B4-BE49-F238E27FC236}">
                <a16:creationId xmlns:a16="http://schemas.microsoft.com/office/drawing/2014/main" id="{C9B40235-E2E1-4792-9D1B-9F3F8FBAF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462" y="4735268"/>
            <a:ext cx="29051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135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063 243-69-90 - Що таке інформаційні технології. Де їх застосовують">
            <a:extLst>
              <a:ext uri="{FF2B5EF4-FFF2-40B4-BE49-F238E27FC236}">
                <a16:creationId xmlns:a16="http://schemas.microsoft.com/office/drawing/2014/main" id="{4A7A4E2C-7B23-426A-96F2-2984933E7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918" y="2643674"/>
            <a:ext cx="3621743" cy="241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1B00A5-7411-AD31-D3B1-63CE0D351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776" y="1371600"/>
            <a:ext cx="8171027" cy="4830444"/>
          </a:xfrm>
        </p:spPr>
        <p:txBody>
          <a:bodyPr>
            <a:normAutofit fontScale="4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Модернізація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оновлення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комп’ютерного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Оптимізація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комп’ютерних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електронних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повнотекстових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розміщенням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сайті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Фахового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коледжу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інформаційного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супроводу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електронного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банку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студентських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кваліфікаційних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методичного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Постійне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оновлення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навчанням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Інтернет-ресурсів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Інтернеті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майданчиків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форумів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для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внутрішньо-коледжевських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загальноосвітніх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інформаційними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ресурсами доступу до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публічних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Фахового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коледжу</a:t>
            </a:r>
            <a:r>
              <a:rPr lang="ru-RU" sz="5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/>
          </a:p>
          <a:p>
            <a:endParaRPr lang="ru-RU" sz="2000" dirty="0"/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8B98D-A943-4557-A450-06FD1E297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575" y="655956"/>
            <a:ext cx="10452849" cy="349624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ІНФОРМАЦІЙНИХ ТЕХНОЛОГІЙ</a:t>
            </a:r>
            <a:endParaRPr lang="en-US" sz="48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687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225086-33D5-4F1A-B3AE-1CBC05D12C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3" r="416"/>
          <a:stretch/>
        </p:blipFill>
        <p:spPr>
          <a:xfrm>
            <a:off x="3816894" y="3239915"/>
            <a:ext cx="2384612" cy="30960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5F1B00-E04C-4B7C-9D7E-B4B5883ACA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1" y="2276388"/>
            <a:ext cx="3921716" cy="220596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6135C71-0A42-467E-9B6B-918A8FAA4C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1" y="15613"/>
            <a:ext cx="3638585" cy="2315585"/>
          </a:xfrm>
          <a:prstGeom prst="rect">
            <a:avLst/>
          </a:prstGeom>
        </p:spPr>
      </p:pic>
      <p:sp>
        <p:nvSpPr>
          <p:cNvPr id="18" name="Полілінія: фігура 17">
            <a:extLst>
              <a:ext uri="{FF2B5EF4-FFF2-40B4-BE49-F238E27FC236}">
                <a16:creationId xmlns:a16="http://schemas.microsoft.com/office/drawing/2014/main" id="{B042DC72-EED9-4067-9846-104FA549E1BD}"/>
              </a:ext>
            </a:extLst>
          </p:cNvPr>
          <p:cNvSpPr/>
          <p:nvPr/>
        </p:nvSpPr>
        <p:spPr>
          <a:xfrm>
            <a:off x="3582111" y="-16308"/>
            <a:ext cx="3300491" cy="3429000"/>
          </a:xfrm>
          <a:custGeom>
            <a:avLst/>
            <a:gdLst>
              <a:gd name="connsiteX0" fmla="*/ 3268878 w 3300491"/>
              <a:gd name="connsiteY0" fmla="*/ 384391 h 3641922"/>
              <a:gd name="connsiteX1" fmla="*/ 1717984 w 3300491"/>
              <a:gd name="connsiteY1" fmla="*/ 3414461 h 3641922"/>
              <a:gd name="connsiteX2" fmla="*/ 229843 w 3300491"/>
              <a:gd name="connsiteY2" fmla="*/ 3423426 h 3641922"/>
              <a:gd name="connsiteX3" fmla="*/ 238807 w 3300491"/>
              <a:gd name="connsiteY3" fmla="*/ 3405497 h 3641922"/>
              <a:gd name="connsiteX4" fmla="*/ 220878 w 3300491"/>
              <a:gd name="connsiteY4" fmla="*/ 375426 h 3641922"/>
              <a:gd name="connsiteX5" fmla="*/ 3268878 w 3300491"/>
              <a:gd name="connsiteY5" fmla="*/ 384391 h 364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0491" h="3641922">
                <a:moveTo>
                  <a:pt x="3268878" y="384391"/>
                </a:moveTo>
                <a:cubicBezTo>
                  <a:pt x="3518396" y="890897"/>
                  <a:pt x="2224490" y="2907955"/>
                  <a:pt x="1717984" y="3414461"/>
                </a:cubicBezTo>
                <a:cubicBezTo>
                  <a:pt x="1211478" y="3920967"/>
                  <a:pt x="229843" y="3423426"/>
                  <a:pt x="229843" y="3423426"/>
                </a:cubicBezTo>
                <a:cubicBezTo>
                  <a:pt x="-16686" y="3421932"/>
                  <a:pt x="240301" y="3913497"/>
                  <a:pt x="238807" y="3405497"/>
                </a:cubicBezTo>
                <a:cubicBezTo>
                  <a:pt x="237313" y="2897497"/>
                  <a:pt x="-285628" y="881932"/>
                  <a:pt x="220878" y="375426"/>
                </a:cubicBezTo>
                <a:cubicBezTo>
                  <a:pt x="727384" y="-131080"/>
                  <a:pt x="3019360" y="-122115"/>
                  <a:pt x="3268878" y="384391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6CBFE42-DFD1-4945-A9A4-5544D38C9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228" y="277231"/>
            <a:ext cx="5272442" cy="87615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ВИХОВНА РОБОТА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C62B6C-AC80-B0A3-5C05-A09E736F17AE}"/>
              </a:ext>
            </a:extLst>
          </p:cNvPr>
          <p:cNvSpPr txBox="1"/>
          <p:nvPr/>
        </p:nvSpPr>
        <p:spPr>
          <a:xfrm>
            <a:off x="6284261" y="1442364"/>
            <a:ext cx="54615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прияння формуванню у здобувачів освіти знань, умінь і навичок для успішного професійного самоствердження, розвитку пізнавальної творчої активності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розвитку природних здібностей; формування у студентської молоді здорового способу життя та готовності до захисту Вітчизни, уяви і продуктивного мислення з гуманістичним світосприйняттям і почуттям відповідальності за долю України, її народу.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D06164-33F5-4819-AD67-A7DD799340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1" y="4482353"/>
            <a:ext cx="3720353" cy="237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80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73A69289-D803-3943-9979-42FED843A2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7" b="19617"/>
          <a:stretch/>
        </p:blipFill>
        <p:spPr>
          <a:xfrm>
            <a:off x="4697969" y="506581"/>
            <a:ext cx="7234517" cy="584483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25EAE-3A37-43DE-9737-13DDF056B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4" y="785659"/>
            <a:ext cx="5647764" cy="5694225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 наскрізного виховного процесу, спрямованого на оволодіння здобувачами освіти універсальними цінностями та моделями поведінки, які складають основу світової культури.</a:t>
            </a:r>
            <a:endParaRPr lang="en-US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основ наукового світогляду, пізнавальної активності і культури розумової праці, вироблення уміння самостійно здобувати знання, самостійно застосовувати їх у практичній діяльності.</a:t>
            </a:r>
            <a:endParaRPr lang="en-US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 становленню самодостатнього громадянина-патріота України, гуманіста і демократа, успадкування духовних і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культурних надбань українського народу, досягнення культури взаємин, формування активної громадянської утвердження національної ідентичності громадян на високої позиції, основі духовно-моральних цінностей українського народу, національної самобутності.</a:t>
            </a:r>
            <a:endParaRPr lang="en-US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 обороні України, всебічна підтримка учасників освітнього процесу, які стали на захист Батьківщини.</a:t>
            </a:r>
            <a:endParaRPr lang="en-US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79C09C-6E20-48F6-AE6D-C893A0F33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60" y="-966986"/>
            <a:ext cx="11368726" cy="305576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</a:t>
            </a:r>
            <a:b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</a:t>
            </a:r>
            <a:b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99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D7F6A80-08DF-8645-A4CD-7D0B49A3B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494" y="403412"/>
            <a:ext cx="8410096" cy="2702923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НАВЧАЛЬНО-МЕТОДИЧНА ПРОБЛЕМА КОЛЕДЖУ 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Інноваційні стратегічні напрямки формування особистості студента в інформаційно-комунікаційному середовищі; удосконалення системи диджиталізації у процесі підготовки молоді та майбутньої  професійної діяльності, змісту, форм і методів дистанційного та змішаного навчання для формування професійних компетентностей студента, розвитку його творчих здібностей та соціальної адаптації.</a:t>
            </a:r>
            <a:endParaRPr 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613A2D6-52A2-8C4D-985E-CB4BEE6B2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494" y="3267911"/>
            <a:ext cx="8410096" cy="3186677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ВИХОВНА ПРОБЛЕМА КОЛЕДЖУ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79705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Виховання особистості здобувача освіти, набуття ним соціального досвіду, успадкування духовних надбань українського народу, формування професійно -наукового світогляду, розвиток духовності, моральної, естетичної, правової та екологічної культури, навичок здорового способу життя, прищеплення комплексу загальнолюдських, національно-патріотичних і культурних норм, цінностей, правил та ідеалів поведінки у професійній діяльності.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EB3113-B4FF-4463-98C9-9DAB16207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832"/>
            <a:ext cx="3496235" cy="318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5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CAF5BD-C18E-44A9-BF41-F2921E214B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7"/>
          <a:stretch/>
        </p:blipFill>
        <p:spPr>
          <a:xfrm>
            <a:off x="42262" y="-1"/>
            <a:ext cx="2673350" cy="283614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D3E1345-CB5D-4234-A6C7-47B759BFAA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0" b="25897"/>
          <a:stretch/>
        </p:blipFill>
        <p:spPr>
          <a:xfrm>
            <a:off x="9174189" y="1"/>
            <a:ext cx="2975549" cy="283614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C407FF2-249B-4003-923A-3B4B61A208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3" b="7704"/>
          <a:stretch/>
        </p:blipFill>
        <p:spPr>
          <a:xfrm>
            <a:off x="6602120" y="0"/>
            <a:ext cx="2515133" cy="28361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406D5A-9997-4B25-A34E-7BC2958102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63655" y="0"/>
            <a:ext cx="3781529" cy="283614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2556B-F5FB-4FD7-B7D7-CA0BCE681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602" y="2962600"/>
            <a:ext cx="11387580" cy="3646059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</a:t>
            </a:r>
            <a:r>
              <a:rPr lang="ru-RU" sz="8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розвитку студентського самоврядування, формуванню соціальної активності і відповідальності в процесі практичної громадської діяльності, правової культури, вільного володіння державною мовою, засвоєння основ державного і кримінального права, активної протидії випадкам порушення </a:t>
            </a:r>
            <a:r>
              <a:rPr lang="ru-RU" sz="8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8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8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8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волонтерського руху.</a:t>
            </a:r>
            <a:endParaRPr lang="en-US" sz="8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до активної екологічної діяльності, формування основ естетичної культури, гармонійний розвиток духовного, фізичного та психічного здоров’я.</a:t>
            </a:r>
            <a:endParaRPr lang="en-US" sz="8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в учасників освітнього процесу засад здорового способу життя, зокрема звичок здорового харчування, фізичної активності, безпечної комунікації.</a:t>
            </a:r>
            <a:endParaRPr lang="en-US" sz="8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психолого-педагогічного супроводу освітнього процесу.</a:t>
            </a:r>
            <a:endParaRPr lang="en-US" sz="8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Протидія</a:t>
            </a:r>
            <a:r>
              <a:rPr lang="ru-RU" sz="8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ru-RU" sz="8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8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домашньому насильству.</a:t>
            </a:r>
            <a:endParaRPr lang="en-US" sz="8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C7A8ED-CA98-4644-AF2D-8C0F21F7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834" y="2359284"/>
            <a:ext cx="4587719" cy="603316"/>
          </a:xfrm>
        </p:spPr>
        <p:txBody>
          <a:bodyPr>
            <a:normAutofit/>
          </a:bodyPr>
          <a:lstStyle/>
          <a:p>
            <a:pPr algn="ctr"/>
            <a:r>
              <a:rPr lang="ru-RU" sz="2400" u="sng" dirty="0">
                <a:solidFill>
                  <a:schemeClr val="bg2"/>
                </a:solidFill>
              </a:rPr>
              <a:t>ВИХОВНА</a:t>
            </a:r>
            <a:r>
              <a:rPr lang="ru-RU" sz="2400" dirty="0">
                <a:solidFill>
                  <a:schemeClr val="bg2"/>
                </a:solidFill>
              </a:rPr>
              <a:t> РОБОТА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08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B0B86B06-F4A6-2643-966F-7B41DA43C0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7" b="19617"/>
          <a:stretch/>
        </p:blipFill>
        <p:spPr>
          <a:xfrm>
            <a:off x="4455459" y="0"/>
            <a:ext cx="7736541" cy="675938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0BA00-8AEF-CB4C-D3F5-CC4B49B75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54" y="777249"/>
            <a:ext cx="6900146" cy="5303501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та застосування оригінальних педагогічних технологій, нових підходів, які б відповідали потребам розвитку особистості, сприяли б розкриттю її талантів, духовно-емоційних, розумових і фізичних здібностей;</a:t>
            </a:r>
          </a:p>
          <a:p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на практиці соціокультурної змістової лінії на уроках.</a:t>
            </a:r>
          </a:p>
          <a:p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годин спілкування, тематичних тижнів, місячників, конкурсів, флешмобів, майстер – класів тощо.</a:t>
            </a:r>
          </a:p>
          <a:p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роботи студентського самоврядування.</a:t>
            </a:r>
          </a:p>
          <a:p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до виховної роботи військовослужбовців, висококваліфікованих і талановитих народних умільців, батьків, представників громадськості, ювенальної поліції, центру соціальних служб для дітей, сім’ї та молоді.</a:t>
            </a:r>
          </a:p>
          <a:p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та забезпечення педагогічного всеобучу батьків з метою підвищення ефективності сімейного та родинного виховання.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D9E47F-41E0-4FE3-891C-B53FBC82D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54" y="604241"/>
            <a:ext cx="6381947" cy="713571"/>
          </a:xfrm>
        </p:spPr>
        <p:txBody>
          <a:bodyPr>
            <a:noAutofit/>
          </a:bodyPr>
          <a:lstStyle/>
          <a:p>
            <a:pPr algn="ctr"/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Шляхи </a:t>
            </a:r>
            <a:r>
              <a:rPr lang="ru-RU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solidFill>
                  <a:srgbClr val="C5AE76"/>
                </a:solidFill>
              </a:rPr>
            </a:b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16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B7B15-9D4E-5903-1456-1264682D4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088948-6ECF-443D-BC70-638154D58E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3" b="50000"/>
          <a:stretch/>
        </p:blipFill>
        <p:spPr>
          <a:xfrm>
            <a:off x="6024283" y="2528047"/>
            <a:ext cx="3082524" cy="2228475"/>
          </a:xfrm>
          <a:prstGeom prst="rect">
            <a:avLst/>
          </a:prstGeom>
        </p:spPr>
      </p:pic>
      <p:graphicFrame>
        <p:nvGraphicFramePr>
          <p:cNvPr id="5" name="Content Placeholder 2" descr="SmartArt Placeholder - 2 X Icons Vertical">
            <a:extLst>
              <a:ext uri="{FF2B5EF4-FFF2-40B4-BE49-F238E27FC236}">
                <a16:creationId xmlns:a16="http://schemas.microsoft.com/office/drawing/2014/main" id="{3902F8BC-3F39-05C0-8B6E-36D64095A99F}"/>
              </a:ext>
            </a:extLst>
          </p:cNvPr>
          <p:cNvGraphicFramePr>
            <a:graphicFrameLocks/>
          </p:cNvGraphicFramePr>
          <p:nvPr/>
        </p:nvGraphicFramePr>
        <p:xfrm>
          <a:off x="676292" y="518831"/>
          <a:ext cx="4944403" cy="541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Title 27">
            <a:extLst>
              <a:ext uri="{FF2B5EF4-FFF2-40B4-BE49-F238E27FC236}">
                <a16:creationId xmlns:a16="http://schemas.microsoft.com/office/drawing/2014/main" id="{862AEE0E-3C68-8706-50CB-81E959650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8524" y="2990287"/>
            <a:ext cx="2892503" cy="128184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КАДРОВОГО ПОТЕНЦІАЛУ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B4490F-1805-6100-87E3-97066117CD0A}"/>
              </a:ext>
            </a:extLst>
          </p:cNvPr>
          <p:cNvSpPr txBox="1"/>
          <p:nvPr/>
        </p:nvSpPr>
        <p:spPr>
          <a:xfrm>
            <a:off x="-68094" y="58846"/>
            <a:ext cx="616409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 принципів конкурсного відбору кадрів, поєднання досвіду та молодості серед педагогічних та керівних працівників, створення умов для професійного росту, підвищення ділової компетенції та кваліфікації.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комплектації кадрового викладацького складу шляхом відбору із числа осіб, які володіють державною мовою та мають відповідну освіту, а для викладачів спеціальних дисциплін – і досвід роботи за фахом на підприємствах.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кваліфікаційних вимог до викладачів на основі кваліфікаційних характеристик, посадових інструкцій та посадових вимог, які відповідають особливостям роботи коледжу.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 базової освіти викладачів до дисциплін викладання.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Активізація творчої професійної діяльності, стимулювання безперервної фахової,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професійно-технічної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якості роботи, підвищення відповідальності за результати навчання і виховання.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9DA628-96A1-4B24-85A7-551198054EA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52" b="31528"/>
          <a:stretch/>
        </p:blipFill>
        <p:spPr>
          <a:xfrm>
            <a:off x="8532725" y="4491173"/>
            <a:ext cx="3659275" cy="230798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C7812D0-4A31-4FA0-BD75-A7255DC1E7D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46" b="29291"/>
          <a:stretch/>
        </p:blipFill>
        <p:spPr>
          <a:xfrm>
            <a:off x="8294970" y="58846"/>
            <a:ext cx="3776057" cy="246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67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3C973-492C-6649-7811-63A8F1D4F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D954A-4089-A155-C6F7-6FDB7B7B8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4" y="2255167"/>
            <a:ext cx="4803453" cy="299380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БЕЗПЕЧНОГО ОСВІТНЬОГО 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ЕРЕДОВИЩА</a:t>
            </a:r>
            <a:endParaRPr lang="en-US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EA3D6B-BDAC-643B-1EA7-25C52C9433C9}"/>
              </a:ext>
            </a:extLst>
          </p:cNvPr>
          <p:cNvSpPr txBox="1"/>
          <p:nvPr/>
        </p:nvSpPr>
        <p:spPr>
          <a:xfrm>
            <a:off x="6309767" y="305068"/>
            <a:ext cx="570321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 комплексних заходів щодо досягнення встановлених нормативів безпеки, гігієни праці і виробничої санітарії.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Модернізація електрообладнання Фахового коледжу, обладнання навчальних майстерень з метою доведення їх до вимог нормативних актів з охорони праці.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та профілактика нещасних випадків серед учасників освітнього процесу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рекомендацій рішень зборів трудового колективу коледжу з питань охорони праці та техніки безпеки.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 інженерно-технічних заходів задля досягнення нормативів безпеки, гігієни праці і виробничого середовища.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Збагачення бібліотеки і кабінету охорони праці наглядною документацією та літературою.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 умов бомбосховищ і збільшення посадкових місць для учасників освітнього процесу. </a:t>
            </a:r>
          </a:p>
        </p:txBody>
      </p:sp>
      <p:pic>
        <p:nvPicPr>
          <p:cNvPr id="3074" name="Picture 2" descr="Безпечне освітнє середовище - Рівненський ліцей № 18 Рівненської міської  ради">
            <a:extLst>
              <a:ext uri="{FF2B5EF4-FFF2-40B4-BE49-F238E27FC236}">
                <a16:creationId xmlns:a16="http://schemas.microsoft.com/office/drawing/2014/main" id="{75CA6CC3-2158-4632-BC85-2F36950E2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787" y="24583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74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A7D5B-7A4D-07ED-0758-BD2F19898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2730F8C-1E97-12B8-7112-FC6AF232D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483" y="251285"/>
            <a:ext cx="7117976" cy="101274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РЕКОНСТРУКЦІЯ ТА УТРИМАННЯ ОСНОВНИХ ФОНДІВ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C2C5432-9C14-AF64-2A9F-88D0E591D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6565" y="141401"/>
            <a:ext cx="8525435" cy="6626951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поточних ремонтних робіт у навчальних корпусах та гуртожитках Фахового коледжу.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ремонту фасаду головного корпусу Фахового коледжу.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комплексу заходів із енергозбереження, підвищення енергетичної ефективності об’єктів Фахового коледжу.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благоустрою прилеглих до будівель Фахового коледжу територій, проведення реконструкції інженерних мереж і доріг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 матеріально – технічної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коледжу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/>
          </a:p>
          <a:p>
            <a:endParaRPr lang="en-US" b="1" i="1" dirty="0"/>
          </a:p>
        </p:txBody>
      </p:sp>
      <p:pic>
        <p:nvPicPr>
          <p:cNvPr id="6146" name="Picture 2" descr="Ремонт основних засобів">
            <a:extLst>
              <a:ext uri="{FF2B5EF4-FFF2-40B4-BE49-F238E27FC236}">
                <a16:creationId xmlns:a16="http://schemas.microsoft.com/office/drawing/2014/main" id="{8A26FE64-18B8-4945-8E5F-785D5F039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72" y="450055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099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3EC7E-D62F-37DB-4913-AF983AF4A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інансовий звіт - Комунальний заклад освіти &quot;Середня загальноосвітня школа  №84&quot; ДМР">
            <a:extLst>
              <a:ext uri="{FF2B5EF4-FFF2-40B4-BE49-F238E27FC236}">
                <a16:creationId xmlns:a16="http://schemas.microsoft.com/office/drawing/2014/main" id="{E2FA6E56-4F1D-4C04-B79C-006BEE1C8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353" y="4308049"/>
            <a:ext cx="2814593" cy="239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2" descr="SmartArt Placeholder - 2 X Icons Vertical">
            <a:extLst>
              <a:ext uri="{FF2B5EF4-FFF2-40B4-BE49-F238E27FC236}">
                <a16:creationId xmlns:a16="http://schemas.microsoft.com/office/drawing/2014/main" id="{B70C068E-7AD6-50CA-7CA2-B4BAD1F08DF3}"/>
              </a:ext>
            </a:extLst>
          </p:cNvPr>
          <p:cNvGraphicFramePr>
            <a:graphicFrameLocks/>
          </p:cNvGraphicFramePr>
          <p:nvPr/>
        </p:nvGraphicFramePr>
        <p:xfrm>
          <a:off x="676292" y="518831"/>
          <a:ext cx="4944403" cy="541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Title 27">
            <a:extLst>
              <a:ext uri="{FF2B5EF4-FFF2-40B4-BE49-F238E27FC236}">
                <a16:creationId xmlns:a16="http://schemas.microsoft.com/office/drawing/2014/main" id="{9F47AEB7-ADC6-3ED8-560A-3C19BB2E2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1311" y="2018600"/>
            <a:ext cx="4589270" cy="28208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ФІНАНСОВЕ</a:t>
            </a:r>
            <a:b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endParaRPr lang="en-US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A51E30-97EA-737A-6F0E-C82B132AB36D}"/>
              </a:ext>
            </a:extLst>
          </p:cNvPr>
          <p:cNvSpPr txBox="1"/>
          <p:nvPr/>
        </p:nvSpPr>
        <p:spPr>
          <a:xfrm>
            <a:off x="0" y="136166"/>
            <a:ext cx="633804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централізованого прозорого планування бюджету Коледжу та звітність щодо його виконання.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 системи прозорого використання фінансових ресурсів. моніторингу розподілу та забезпечити регулярний зовнішній та внутрішній аудит та оприлюднення його результатів.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Вжиття усіх необхідних заходів до наповнення бюджету Фахового коледжу, систематичне формування перспективного плану потреб у фінансових ресурсах для забезпечення стратегічних завдань закладу освіти.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приміщень, навчальних кабінетів Фахового коледжу меблями, комп’ютерною технікою та канцелярськими товарами в необхідній кількості.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видатків на відрядження працівників.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60394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6">
            <a:extLst>
              <a:ext uri="{FF2B5EF4-FFF2-40B4-BE49-F238E27FC236}">
                <a16:creationId xmlns:a16="http://schemas.microsoft.com/office/drawing/2014/main" id="{ECAB7777-C8B9-42C0-8704-25B466231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4170" y="1753387"/>
            <a:ext cx="6048878" cy="4338178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317500"/>
          </a:effectLst>
          <a:scene3d>
            <a:camera prst="perspectiveLeft"/>
            <a:lightRig rig="threePt" dir="t"/>
          </a:scene3d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B51C228-B9D7-6F4B-9504-969693D47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7" y="134470"/>
            <a:ext cx="6407917" cy="5257661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Місія коледжу - надання якісних освітніх послуг, що є гарантією високоосвіченої, інноваційноосвідченної, формування свідомої особистості та забезпечення високого рівня підготовки фахівців для галузі архітектури та будівництва, які зможуть задовольняти актуальні і перспективні потреби держави та суспільства, та будуть здатні протистояти викликам майбутнього. </a:t>
            </a:r>
            <a:b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здобувачів освіти високої патріотичної свідомості, почуття вірності, любові до Батьківщини, турботи про благо свого народу, готовності до виконання громадянського і конституційного обов’язку із захисту національних інтересів, цілісності, незалежності України, сприяння становленню її як правової, демократичної, соціальної держави. </a:t>
            </a:r>
            <a:endParaRPr lang="en-US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F24250-C64E-4B77-84B0-652933999F60}"/>
              </a:ext>
            </a:extLst>
          </p:cNvPr>
          <p:cNvSpPr txBox="1"/>
          <p:nvPr/>
        </p:nvSpPr>
        <p:spPr>
          <a:xfrm>
            <a:off x="8175811" y="562372"/>
            <a:ext cx="4016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Місія коледжу</a:t>
            </a:r>
            <a:endParaRPr lang="ru-RU" sz="44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88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44429A0-C2EC-724A-B16B-7D301814F9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r="247"/>
          <a:stretch>
            <a:fillRect/>
          </a:stretch>
        </p:blipFill>
        <p:spPr>
          <a:xfrm>
            <a:off x="1" y="0"/>
            <a:ext cx="7216588" cy="686448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CB5DE7-C0EC-D942-81AE-50AB9E5F55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90096" y="518474"/>
            <a:ext cx="5891752" cy="5731496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50800" dir="14400000">
              <a:srgbClr val="000000">
                <a:alpha val="40000"/>
              </a:srgbClr>
            </a:outerShdw>
          </a:effectLst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ВІЗІЯ ЗАКЛАДУ ОСВІТИ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створення інноваційного закладу фахової передвищої освіти лідерського типу, конкурентоздатного на 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вітчизняному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освітньому просторі. </a:t>
            </a:r>
          </a:p>
          <a:p>
            <a:pPr marL="0" indent="0" algn="just">
              <a:buNone/>
            </a:pP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корпоративної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сучасної системи управління, заснованої на принципах ціннісного лідерства. </a:t>
            </a:r>
          </a:p>
          <a:p>
            <a:pPr marL="0" indent="0" algn="just">
              <a:buNone/>
            </a:pP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атмосфери підтримки і розвитку лідерського потенціалу, творчих здібностей і талантів співробітників та студентів через їх участь в органах самоврядування, творчої самореалізації кожного громадянина; виховання покоління людей, здатних ефективно працювати та навчатися протягом життя, оберігати та примножувати цінності національної культури та громадянського суспільства, громадянства, підготовка майбутньої студентів до активного кар’єри, підтримка їх особистісного розвитку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32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09F623E-2819-2D41-ADE0-C7B64EF0EC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5" r="8455"/>
          <a:stretch/>
        </p:blipFill>
        <p:spPr>
          <a:xfrm>
            <a:off x="4589929" y="45944"/>
            <a:ext cx="7602071" cy="676611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DDF5302-8BAF-DD47-A375-773B74B64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42" y="716436"/>
            <a:ext cx="5674658" cy="5618375"/>
          </a:xfrm>
        </p:spPr>
        <p:txBody>
          <a:bodyPr>
            <a:normAutofit fontScale="90000"/>
          </a:bodyPr>
          <a:lstStyle/>
          <a:p>
            <a:r>
              <a:rPr lang="ru-RU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Враховуючи</a:t>
            </a:r>
            <a:r>
              <a:rPr lang="ru-RU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світові </a:t>
            </a:r>
            <a:r>
              <a:rPr lang="ru-RU" sz="2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тенденції</a:t>
            </a:r>
            <a:r>
              <a:rPr lang="ru-RU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ПРІОРИТЕТНИМИ  НАПРЯМАМИ  ДІЯЛЬНОСТІ </a:t>
            </a:r>
            <a:br>
              <a:rPr lang="ru-RU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Остерського</a:t>
            </a:r>
            <a:r>
              <a:rPr lang="ru-RU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фахового </a:t>
            </a:r>
            <a:r>
              <a:rPr lang="ru-RU" sz="2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коледжу</a:t>
            </a:r>
            <a:r>
              <a:rPr lang="ru-RU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ru-RU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2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дизайну</a:t>
            </a:r>
            <a:br>
              <a:rPr lang="ru-RU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середньо- та довготривалу перспективу є всебічна підтримка працівників та здобувачі освіти, які зі зброєю в руках стали за захист Батьківщини, допомога ВПО, сприяння волонтерським рухам та обороні України, орієнтація на вимоги ринку праці, колегіальний розподіл несприйняття корупції, </a:t>
            </a:r>
            <a:r>
              <a:rPr lang="ru-RU" sz="2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Формування широкого світогляду </a:t>
            </a:r>
            <a:r>
              <a:rPr lang="ru-RU" sz="2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відповідності до сучасних тенденцій розвитку інформаційного суспільства та утвердження національних, культурних і загальнолюдських цінностей як </a:t>
            </a:r>
            <a:r>
              <a:rPr lang="ru-RU" sz="2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важливої</a:t>
            </a:r>
            <a:r>
              <a:rPr lang="ru-RU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передумови</a:t>
            </a:r>
            <a:r>
              <a:rPr lang="ru-RU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b="0" dirty="0">
              <a:solidFill>
                <a:srgbClr val="C4AE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330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Освітня діяльність – ПОЛТАВСЬКИЙ ІНСТИТУТ ЕКОНОМІКИ І ПРАВА Університету  &quot;Україна&quot;">
            <a:extLst>
              <a:ext uri="{FF2B5EF4-FFF2-40B4-BE49-F238E27FC236}">
                <a16:creationId xmlns:a16="http://schemas.microsoft.com/office/drawing/2014/main" id="{208F59AA-5331-4276-BD58-B4F0D0BC6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330389" y="4625788"/>
            <a:ext cx="5338482" cy="173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DAAE-C08D-46E3-A8CE-2D266D397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365" y="1168015"/>
            <a:ext cx="11107270" cy="4067373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Розробка, впровадження та постійне підвищення результативності системи менеджменту якості освітніх послуг Фахового коледжу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навчально-дослідницької, методичної, інноваційної діяльності, підвищення якості освіти на інноваційній основі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Інформатизація освіти, удосконалення бібліотечного та інформаційно-ресурсного забезпечення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єдиного інформаційного простору та комфортних умов для усіх учасників освітнього процесу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маркетингових досліджень на ринку праці, формування довгострокових взаємозв’язків з стейкхолдерами та стратегічними партнерами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ефективної системи національного виховання, розвитку та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соціалізації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115AC-F6DD-4765-9553-9296098AF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837" y="619443"/>
            <a:ext cx="3492446" cy="548572"/>
          </a:xfrm>
        </p:spPr>
        <p:txBody>
          <a:bodyPr anchor="ctr"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 ЦІЛІ: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756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 descr="SmartArt Placeholder - 2 X Icons Vertical">
            <a:extLst>
              <a:ext uri="{FF2B5EF4-FFF2-40B4-BE49-F238E27FC236}">
                <a16:creationId xmlns:a16="http://schemas.microsoft.com/office/drawing/2014/main" id="{05161A65-4E7E-B44A-B0C7-71A1F0FD58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68114"/>
              </p:ext>
            </p:extLst>
          </p:nvPr>
        </p:nvGraphicFramePr>
        <p:xfrm>
          <a:off x="676292" y="518831"/>
          <a:ext cx="4944403" cy="541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Title 27">
            <a:extLst>
              <a:ext uri="{FF2B5EF4-FFF2-40B4-BE49-F238E27FC236}">
                <a16:creationId xmlns:a16="http://schemas.microsoft.com/office/drawing/2014/main" id="{4988F789-C14D-C841-BDEB-8ACF77377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3229" y="888658"/>
            <a:ext cx="4151901" cy="128195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 РОЗВИТКУ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748328-8B7B-40E0-66E6-6AC8550541C9}"/>
              </a:ext>
            </a:extLst>
          </p:cNvPr>
          <p:cNvSpPr txBox="1"/>
          <p:nvPr/>
        </p:nvSpPr>
        <p:spPr>
          <a:xfrm>
            <a:off x="93586" y="90799"/>
            <a:ext cx="7339172" cy="5658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діяльність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навчально-дослідницька та інноваційна діяльність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інформаційних технологій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виховна робота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кадрового потенціалу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Фаховим коледжем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антикорупційна діяльність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середовища</a:t>
            </a:r>
          </a:p>
        </p:txBody>
      </p:sp>
      <p:pic>
        <p:nvPicPr>
          <p:cNvPr id="1028" name="Picture 4" descr="Проект освітньої діяльності">
            <a:extLst>
              <a:ext uri="{FF2B5EF4-FFF2-40B4-BE49-F238E27FC236}">
                <a16:creationId xmlns:a16="http://schemas.microsoft.com/office/drawing/2014/main" id="{4F7ECE67-5F76-41AC-9EE0-F70B79BAC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58" y="2860248"/>
            <a:ext cx="3589059" cy="337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23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>
            <a:extLst>
              <a:ext uri="{FF2B5EF4-FFF2-40B4-BE49-F238E27FC236}">
                <a16:creationId xmlns:a16="http://schemas.microsoft.com/office/drawing/2014/main" id="{B999B3CE-316C-4F19-9F09-90EA8DEB1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7" y="1462425"/>
            <a:ext cx="7781190" cy="393315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Популяризація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волонтерського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руху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заохочення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активної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громадської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стійкої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мотивації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вивчені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громадянської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ru-RU" sz="2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Патріотичне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просвітництво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Конституції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Вітчизни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компетентностей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вільної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свідомої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Системний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помочі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ВПО,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ветеранів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опинились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скрутних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Психологічна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переміщених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консультацій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самодопомоги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стійкості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єдності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AAF57FB-AAF2-475C-97FC-2D2FEF50B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188" y="454458"/>
            <a:ext cx="10452849" cy="68406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ВОЛОНТЕРСЬКА ДІЯЛЬНІСТЬ, СПРИЯННЯ ОБОРОНІ УКРАЇНИ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1C9A78-4405-4246-93B1-FFA5CBFD5C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3" b="13432"/>
          <a:stretch/>
        </p:blipFill>
        <p:spPr>
          <a:xfrm>
            <a:off x="8085990" y="3303494"/>
            <a:ext cx="3530129" cy="288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11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EBD9F-B88A-DC40-9E37-35CE23CC3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18" y="437744"/>
            <a:ext cx="4391946" cy="241246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 ДІЯЛЬНІСТЬ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AB5E92-AE93-D55D-66B1-2AE3AE3C62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86508" y="212894"/>
            <a:ext cx="3830887" cy="25530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70D639-2976-0FF2-2C0A-FC4AA1E2C858}"/>
              </a:ext>
            </a:extLst>
          </p:cNvPr>
          <p:cNvSpPr txBox="1"/>
          <p:nvPr/>
        </p:nvSpPr>
        <p:spPr>
          <a:xfrm>
            <a:off x="5524106" y="3570402"/>
            <a:ext cx="62932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 база організації освітнього процесу у Фаховому коледжі складається з Конституції України, законів України "Про освіту", "Про фахову передвищу освіту", "Про повну загальну середню освіту", "Про вищу освіту", "Про професійну (професійно-технічну) освіту", інших законів, Статуту Фахового коледжу, положень Фахового коледжу, які регулюють освітню діяльність з підготовки фахових молодших бакалаврів та кваліфікованих робітників.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7971EE-1E94-41A6-BA41-9E48BA9AFD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6" r="11008" b="33645"/>
          <a:stretch/>
        </p:blipFill>
        <p:spPr>
          <a:xfrm>
            <a:off x="124653" y="3429000"/>
            <a:ext cx="5258051" cy="3236774"/>
          </a:xfrm>
          <a:prstGeom prst="rect">
            <a:avLst/>
          </a:prstGeom>
        </p:spPr>
      </p:pic>
      <p:pic>
        <p:nvPicPr>
          <p:cNvPr id="8194" name="Picture 2" descr="Закон України &quot;Про фахову передвищу освіту&quot;. Право">
            <a:extLst>
              <a:ext uri="{FF2B5EF4-FFF2-40B4-BE49-F238E27FC236}">
                <a16:creationId xmlns:a16="http://schemas.microsoft.com/office/drawing/2014/main" id="{1372324B-331A-4BDB-8BA3-4BCC9A460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622" y="212894"/>
            <a:ext cx="18097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982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ований текст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Цитований текст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ований текст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Цитований текст</Template>
  <TotalTime>649</TotalTime>
  <Words>2229</Words>
  <Application>Microsoft Office PowerPoint</Application>
  <PresentationFormat>Широкий екран</PresentationFormat>
  <Paragraphs>158</Paragraphs>
  <Slides>25</Slides>
  <Notes>2</Notes>
  <HiddenSlides>1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Wingdings 2</vt:lpstr>
      <vt:lpstr>Цитований текст</vt:lpstr>
      <vt:lpstr>СТРАТЕГІЯ РОЗВИТКУ ОСТЕРСЬКОГО ФАХОВОГО КОЛЕДЖУ БУДІВНИЦТВА ТА ДИЗАЙНУ  НА 2022-2027рр.</vt:lpstr>
      <vt:lpstr>    НАВЧАЛЬНО-МЕТОДИЧНА ПРОБЛЕМА КОЛЕДЖУ   Інноваційні стратегічні напрямки формування особистості студента в інформаційно-комунікаційному середовищі; удосконалення системи диджиталізації у процесі підготовки молоді та майбутньої  професійної діяльності, змісту, форм і методів дистанційного та змішаного навчання для формування професійних компетентностей студента, розвитку його творчих здібностей та соціальної адаптації.</vt:lpstr>
      <vt:lpstr> Місія коледжу - надання якісних освітніх послуг, що є гарантією високоосвіченої, інноваційноосвідченної, формування свідомої особистості та забезпечення високого рівня підготовки фахівців для галузі архітектури та будівництва, які зможуть задовольняти актуальні і перспективні потреби держави та суспільства, та будуть здатні протистояти викликам майбутнього.   Формування у здобувачів освіти високої патріотичної свідомості, почуття вірності, любові до Батьківщини, турботи про благо свого народу, готовності до виконання громадянського і конституційного обов’язку із захисту національних інтересів, цілісності, незалежності України, сприяння становленню її як правової, демократичної, соціальної держави. </vt:lpstr>
      <vt:lpstr>Презентація PowerPoint</vt:lpstr>
      <vt:lpstr>             Враховуючи світові тенденції,  ПРІОРИТЕТНИМИ  НАПРЯМАМИ  ДІЯЛЬНОСТІ   Остерського фахового коледжу                                              будівництва та дизайну  на середньо- та довготривалу перспективу є всебічна підтримка працівників та здобувачі освіти, які зі зброєю в руках стали за захист Батьківщини, допомога ВПО, сприяння волонтерським рухам та обороні України, орієнтація на вимоги ринку праці, колегіальний розподіл несприйняття корупції, обов’язків.  Формування широкого світогляду здобувачів освіти у відповідності до сучасних тенденцій розвитку інформаційного суспільства та утвердження національних, культурних і загальнолюдських цінностей як важливої передумови розвитку держави.</vt:lpstr>
      <vt:lpstr>СТРАТЕГІЧНІ ЦІЛІ:</vt:lpstr>
      <vt:lpstr>НАПРЯМИ РОЗВИТКУ</vt:lpstr>
      <vt:lpstr>ВОЛОНТЕРСЬКА ДІЯЛЬНІСТЬ, СПРИЯННЯ ОБОРОНІ УКРАЇНИ</vt:lpstr>
      <vt:lpstr>ОСВІТНЯ ДІЯЛЬНІСТЬ</vt:lpstr>
      <vt:lpstr> </vt:lpstr>
      <vt:lpstr>ОСВІТНЯ ДІЯЛЬНІСТЬ</vt:lpstr>
      <vt:lpstr>ОСВІТНЯ  ДІЯЛЬНІСТЬ</vt:lpstr>
      <vt:lpstr>ОСВІТНЯ ДІЯЛЬНІСТЬ</vt:lpstr>
      <vt:lpstr> Працевлаштування випускників Фахового коледжу і взаємодія з роботодавцями</vt:lpstr>
      <vt:lpstr>ОСВІТНЯ ДІЯЛЬНІСТЬ</vt:lpstr>
      <vt:lpstr>НАВЧАЛЬНО-ДОСЛІДНИЦЬКА ТА ІННОВАЦІЙНА ДІЯЛЬНІСТЬ </vt:lpstr>
      <vt:lpstr>ВПРОВАДЖЕННЯ ІНФОРМАЦІЙНИХ ТЕХНОЛОГІЙ</vt:lpstr>
      <vt:lpstr>ВИХОВНА РОБОТА </vt:lpstr>
      <vt:lpstr>                                                                                                                                                                                                                             Основні завдання: </vt:lpstr>
      <vt:lpstr>ВИХОВНА РОБОТА</vt:lpstr>
      <vt:lpstr> Шляхи реалізації:  </vt:lpstr>
      <vt:lpstr>ФОРМУВАННЯ КАДРОВОГО ПОТЕНЦІАЛУ</vt:lpstr>
      <vt:lpstr>ЗАБЕЗПЕЧЕННЯ БЕЗПЕЧНОГО ОСВІТНЬОГО CЕРЕДОВИЩА</vt:lpstr>
      <vt:lpstr>РЕКОНСТРУКЦІЯ ТА УТРИМАННЯ ОСНОВНИХ ФОНДІВ</vt:lpstr>
      <vt:lpstr>ФІНАНСОВЕ ЗАБЕЗПЕЧЕННЯ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СТРАТЕГІЯ РОЗВИТКУ ОСТЕРСЬКОГО ФАХОВОГО КОЛЕДЖУ БУДІВНИЦТВА ТА ДИЗАЙНУ НА 2022-2027рр</dc:title>
  <dc:creator>Олександр Троян</dc:creator>
  <cp:lastModifiedBy>Administrator</cp:lastModifiedBy>
  <cp:revision>79</cp:revision>
  <dcterms:created xsi:type="dcterms:W3CDTF">2024-10-29T19:21:23Z</dcterms:created>
  <dcterms:modified xsi:type="dcterms:W3CDTF">2024-11-07T19:19:58Z</dcterms:modified>
</cp:coreProperties>
</file>